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3" r:id="rId3"/>
    <p:sldId id="282" r:id="rId4"/>
    <p:sldId id="284" r:id="rId5"/>
    <p:sldId id="286" r:id="rId6"/>
    <p:sldId id="258" r:id="rId7"/>
    <p:sldId id="281" r:id="rId8"/>
    <p:sldId id="259" r:id="rId9"/>
    <p:sldId id="268" r:id="rId10"/>
    <p:sldId id="260" r:id="rId11"/>
    <p:sldId id="287" r:id="rId12"/>
    <p:sldId id="261" r:id="rId13"/>
    <p:sldId id="264" r:id="rId14"/>
    <p:sldId id="266" r:id="rId15"/>
    <p:sldId id="288" r:id="rId16"/>
    <p:sldId id="267" r:id="rId17"/>
    <p:sldId id="275" r:id="rId18"/>
    <p:sldId id="285" r:id="rId19"/>
    <p:sldId id="276" r:id="rId20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DEFF"/>
    <a:srgbClr val="CC99FF"/>
    <a:srgbClr val="FFCC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88169" autoAdjust="0"/>
  </p:normalViewPr>
  <p:slideViewPr>
    <p:cSldViewPr snapToGrid="0">
      <p:cViewPr varScale="1">
        <p:scale>
          <a:sx n="64" d="100"/>
          <a:sy n="64" d="100"/>
        </p:scale>
        <p:origin x="4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BD216F-B3AA-4BFA-9288-E06EF8AAB8BD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13794-4BB7-4126-A33C-AB49445CB8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386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13794-4BB7-4126-A33C-AB49445CB81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933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13794-4BB7-4126-A33C-AB49445CB81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920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13794-4BB7-4126-A33C-AB49445CB81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555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13794-4BB7-4126-A33C-AB49445CB81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832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13794-4BB7-4126-A33C-AB49445CB81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0506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13794-4BB7-4126-A33C-AB49445CB81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5139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13794-4BB7-4126-A33C-AB49445CB81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0221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13794-4BB7-4126-A33C-AB49445CB81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0660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13794-4BB7-4126-A33C-AB49445CB81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516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13794-4BB7-4126-A33C-AB49445CB81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4268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13794-4BB7-4126-A33C-AB49445CB81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4923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13794-4BB7-4126-A33C-AB49445CB81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296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13794-4BB7-4126-A33C-AB49445CB81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848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13794-4BB7-4126-A33C-AB49445CB81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371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13794-4BB7-4126-A33C-AB49445CB81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315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13794-4BB7-4126-A33C-AB49445CB81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979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13794-4BB7-4126-A33C-AB49445CB81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9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13794-4BB7-4126-A33C-AB49445CB81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070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13794-4BB7-4126-A33C-AB49445CB81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3765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06A4A-228A-4CE8-ACD4-5EDF9D741D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11119B-58A8-48E8-A202-977D1BAF0C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14F551-7A75-4CF3-8778-17F083DB7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6E3F6-3C74-4173-BB6B-176EABDEFFE2}" type="datetimeFigureOut">
              <a:rPr lang="en-GB" smtClean="0"/>
              <a:t>03/10/2024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CE83F-4209-44F8-9ED4-6AC67E009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83E3E-5739-4659-9182-CFC54565A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3F18-E57D-433B-AE6A-C11D51B2429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1409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309CD-DF4E-4454-AA43-AFBBF35F4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933450-5E14-43B5-ACDF-CBA093F4C0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82D49-8945-44DA-9FCB-5D5F251E7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6E3F6-3C74-4173-BB6B-176EABDEFFE2}" type="datetimeFigureOut">
              <a:rPr lang="en-GB" smtClean="0"/>
              <a:t>03/10/2024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82E78-F164-475A-B7AB-86C8E90D7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1701B-F9D6-4E31-9E60-76A399BFA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3F18-E57D-433B-AE6A-C11D51B2429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1297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2975EB-76CB-456F-BBAB-DA647547A4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FF9503-2029-4DF8-B3DC-E22574B5E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4227F-552E-4BD4-A4F8-5670FC861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6E3F6-3C74-4173-BB6B-176EABDEFFE2}" type="datetimeFigureOut">
              <a:rPr lang="en-GB" smtClean="0"/>
              <a:t>03/10/2024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015AA-107A-47D7-952C-31DF5BE48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6744C-3571-423E-BE57-7DD7F1DD6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3F18-E57D-433B-AE6A-C11D51B2429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8250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5DFBD-8817-4BD1-8664-B8A8C2D57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D3101-56B6-4093-9855-E280A466B4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98E59-69BB-490E-9969-69B94219A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6E3F6-3C74-4173-BB6B-176EABDEFFE2}" type="datetimeFigureOut">
              <a:rPr lang="en-GB" smtClean="0"/>
              <a:t>03/10/2024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66160-14FE-40DC-A128-84B9B15F8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D77BE-62FD-4938-AC4D-C7DB133F6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3F18-E57D-433B-AE6A-C11D51B2429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4830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A39F-E7E2-467F-B9D4-3683EEDBF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B7A493-2349-4B75-822F-3DB9586F1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92092-8D32-45C7-871E-7E17438DC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6E3F6-3C74-4173-BB6B-176EABDEFFE2}" type="datetimeFigureOut">
              <a:rPr lang="en-GB" smtClean="0"/>
              <a:t>03/10/2024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5A5C5-CB37-4616-ACD7-AA71672A1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F962F-2BE8-4C0B-9823-1BFD90F2D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3F18-E57D-433B-AE6A-C11D51B2429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829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94084-7F18-457B-BE44-B51AE69B2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3849E-4BB5-49F1-9207-E0D1206E3E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96A482-3F4F-411B-BBB0-792581D65B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F9256-13C2-4D27-AF81-A07C9F4EB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6E3F6-3C74-4173-BB6B-176EABDEFFE2}" type="datetimeFigureOut">
              <a:rPr lang="en-GB" smtClean="0"/>
              <a:t>03/10/2024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E8D7C9-FDB4-413A-8A49-7885164B8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DDC30B-194A-49C5-8461-FD3664852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3F18-E57D-433B-AE6A-C11D51B2429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273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27719-D1EE-480D-A1AD-FA1718B61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01DA76-5B86-4433-83DB-F19685C4F8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A4197-5DF9-4F7E-96D0-E3911B7C90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8D3179-DBC1-49CD-A077-9F73AAF3EE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FD729D-4C28-469E-9BEF-CB39DC1C49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D126E9-E6C6-41DB-9245-B49FE6156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6E3F6-3C74-4173-BB6B-176EABDEFFE2}" type="datetimeFigureOut">
              <a:rPr lang="en-GB" smtClean="0"/>
              <a:t>03/10/2024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82F7EA-8686-4CDF-A6C9-D72ED0FD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051C79-3510-417C-86B0-3E6DC210D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3F18-E57D-433B-AE6A-C11D51B2429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6175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1AFAC-7BF5-4831-AE42-81616CA49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9C4AF0-1527-4C1B-B43E-23010E619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6E3F6-3C74-4173-BB6B-176EABDEFFE2}" type="datetimeFigureOut">
              <a:rPr lang="en-GB" smtClean="0"/>
              <a:t>03/10/2024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A4EA41-37F8-4A99-9661-ABE58BD90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8DA02F-6CC1-42E8-A18B-DFD058FB3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3F18-E57D-433B-AE6A-C11D51B2429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4762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A76F8A-02F0-4914-BCBF-CC758C72E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6E3F6-3C74-4173-BB6B-176EABDEFFE2}" type="datetimeFigureOut">
              <a:rPr lang="en-GB" smtClean="0"/>
              <a:t>03/10/2024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F849D3-A2C5-4941-B417-7E942AE49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277939-40E2-49E3-8C22-D4C715DC2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3F18-E57D-433B-AE6A-C11D51B2429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927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00EF8-50A5-4A8A-99E3-B7B93A1E3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8BDCC-FA1C-424F-9036-013B2D912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CB5DDD-3DA9-4772-A760-C10B416EDE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6E27B9-8A43-4529-A36D-90279C47B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6E3F6-3C74-4173-BB6B-176EABDEFFE2}" type="datetimeFigureOut">
              <a:rPr lang="en-GB" smtClean="0"/>
              <a:t>03/10/2024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9D6CDC-5479-4C71-B6DF-D530A0A5E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9E5FB-68C2-4B07-9DC1-6DEDB57D9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3F18-E57D-433B-AE6A-C11D51B2429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951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66A3B-4FB9-403F-8F7E-DBE6EC482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BDE27A-F756-40B8-8179-5D96CE26A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6BB8D-47E4-4030-BF3D-10491B807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E2819C-CEE8-43F9-875B-7759ABD33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6E3F6-3C74-4173-BB6B-176EABDEFFE2}" type="datetimeFigureOut">
              <a:rPr lang="en-GB" smtClean="0"/>
              <a:t>03/10/2024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AD7C66-6175-49F7-86FF-46BDA9584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6C6516-AB47-4AAE-B01F-7E7ECB297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3F18-E57D-433B-AE6A-C11D51B2429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9153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A60FA-1C07-4C0A-BA17-F5FC76055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EF64C-5971-4809-A2DE-2AB1A0B3C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327DC-2973-4069-8F68-5BC1BCAB91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6E3F6-3C74-4173-BB6B-176EABDEFFE2}" type="datetimeFigureOut">
              <a:rPr lang="en-GB" smtClean="0"/>
              <a:t>03/10/2024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B5D7B-4BF1-4558-BDEF-B09FE341A7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338D0-D15D-4242-9801-7D3C5DC53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D3F18-E57D-433B-AE6A-C11D51B2429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648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jpeg"/><Relationship Id="rId3" Type="http://schemas.openxmlformats.org/officeDocument/2006/relationships/image" Target="../media/image3.png"/><Relationship Id="rId7" Type="http://schemas.openxmlformats.org/officeDocument/2006/relationships/image" Target="../media/image45.jpeg"/><Relationship Id="rId12" Type="http://schemas.openxmlformats.org/officeDocument/2006/relationships/image" Target="../media/image50.png"/><Relationship Id="rId17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4.png"/><Relationship Id="rId20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11" Type="http://schemas.openxmlformats.org/officeDocument/2006/relationships/image" Target="../media/image49.png"/><Relationship Id="rId5" Type="http://schemas.openxmlformats.org/officeDocument/2006/relationships/image" Target="../media/image43.jpg"/><Relationship Id="rId15" Type="http://schemas.openxmlformats.org/officeDocument/2006/relationships/image" Target="../media/image53.png"/><Relationship Id="rId10" Type="http://schemas.openxmlformats.org/officeDocument/2006/relationships/image" Target="../media/image48.jpeg"/><Relationship Id="rId19" Type="http://schemas.openxmlformats.org/officeDocument/2006/relationships/image" Target="../media/image57.jpe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13" Type="http://schemas.openxmlformats.org/officeDocument/2006/relationships/image" Target="../media/image71.png"/><Relationship Id="rId3" Type="http://schemas.openxmlformats.org/officeDocument/2006/relationships/image" Target="../media/image3.png"/><Relationship Id="rId7" Type="http://schemas.openxmlformats.org/officeDocument/2006/relationships/image" Target="../media/image65.JPG"/><Relationship Id="rId12" Type="http://schemas.openxmlformats.org/officeDocument/2006/relationships/image" Target="../media/image7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JPG"/><Relationship Id="rId5" Type="http://schemas.openxmlformats.org/officeDocument/2006/relationships/image" Target="../media/image63.JPG"/><Relationship Id="rId10" Type="http://schemas.openxmlformats.org/officeDocument/2006/relationships/image" Target="../media/image68.JPG"/><Relationship Id="rId4" Type="http://schemas.openxmlformats.org/officeDocument/2006/relationships/image" Target="../media/image62.JPG"/><Relationship Id="rId9" Type="http://schemas.openxmlformats.org/officeDocument/2006/relationships/image" Target="../media/image6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jpeg"/><Relationship Id="rId4" Type="http://schemas.openxmlformats.org/officeDocument/2006/relationships/image" Target="../media/image73.png"/><Relationship Id="rId9" Type="http://schemas.openxmlformats.org/officeDocument/2006/relationships/image" Target="../media/image7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9.jpe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3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4.png"/><Relationship Id="rId9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B4A40A-414E-47C9-AD02-35E04D8B4084}"/>
              </a:ext>
            </a:extLst>
          </p:cNvPr>
          <p:cNvSpPr txBox="1"/>
          <p:nvPr/>
        </p:nvSpPr>
        <p:spPr>
          <a:xfrm>
            <a:off x="819149" y="1171575"/>
            <a:ext cx="10687051" cy="40023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65820F-D8A5-4C54-BCA9-F44B593259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4423" y="1684070"/>
            <a:ext cx="5343525" cy="2828925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B0F0"/>
                </a:solidFill>
              </a:rPr>
              <a:t>Welcome to </a:t>
            </a:r>
            <a:br>
              <a:rPr lang="en-GB" dirty="0">
                <a:solidFill>
                  <a:srgbClr val="00B0F0"/>
                </a:solidFill>
              </a:rPr>
            </a:br>
            <a:r>
              <a:rPr lang="en-GB" dirty="0">
                <a:solidFill>
                  <a:srgbClr val="00B0F0"/>
                </a:solidFill>
              </a:rPr>
              <a:t>St. Mary’s </a:t>
            </a:r>
            <a:br>
              <a:rPr lang="en-GB" dirty="0">
                <a:solidFill>
                  <a:srgbClr val="00B0F0"/>
                </a:solidFill>
              </a:rPr>
            </a:br>
            <a:r>
              <a:rPr lang="en-GB" dirty="0">
                <a:solidFill>
                  <a:srgbClr val="00B0F0"/>
                </a:solidFill>
              </a:rPr>
              <a:t>Open Day</a:t>
            </a:r>
          </a:p>
        </p:txBody>
      </p:sp>
      <p:pic>
        <p:nvPicPr>
          <p:cNvPr id="1026" name="Picture 3">
            <a:extLst>
              <a:ext uri="{FF2B5EF4-FFF2-40B4-BE49-F238E27FC236}">
                <a16:creationId xmlns:a16="http://schemas.microsoft.com/office/drawing/2014/main" id="{2C4405A9-CEAC-401F-90B1-354255EE6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68" y="1568052"/>
            <a:ext cx="2225675" cy="320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4">
            <a:extLst>
              <a:ext uri="{FF2B5EF4-FFF2-40B4-BE49-F238E27FC236}">
                <a16:creationId xmlns:a16="http://schemas.microsoft.com/office/drawing/2014/main" id="{B07DD774-B7B1-4226-A08F-5AFC8EA96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110" y="1493832"/>
            <a:ext cx="2959905" cy="320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5665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2D4DCB-56B5-47DD-B8A9-238FF4587132}"/>
              </a:ext>
            </a:extLst>
          </p:cNvPr>
          <p:cNvSpPr txBox="1"/>
          <p:nvPr/>
        </p:nvSpPr>
        <p:spPr>
          <a:xfrm>
            <a:off x="5226308" y="-1577"/>
            <a:ext cx="6822831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00B0F0"/>
                </a:solidFill>
              </a:rPr>
              <a:t>Commitment to all children </a:t>
            </a:r>
          </a:p>
          <a:p>
            <a:pPr algn="ctr"/>
            <a:r>
              <a:rPr lang="en-GB" sz="4400" b="1" dirty="0">
                <a:solidFill>
                  <a:srgbClr val="00B0F0"/>
                </a:solidFill>
              </a:rPr>
              <a:t>achieving their full potential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4B940-8D00-4A4A-B9A1-90D9A2850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16487"/>
            <a:ext cx="12192000" cy="8116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21F6467-2327-42C6-9E25-477E3E468E47}"/>
              </a:ext>
            </a:extLst>
          </p:cNvPr>
          <p:cNvSpPr/>
          <p:nvPr/>
        </p:nvSpPr>
        <p:spPr>
          <a:xfrm>
            <a:off x="214364" y="4675555"/>
            <a:ext cx="22344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Kristen ITC" panose="03050502040202030202" pitchFamily="66" charset="0"/>
              </a:rPr>
              <a:t>Our SENDCO is: </a:t>
            </a:r>
          </a:p>
          <a:p>
            <a:endParaRPr lang="en-GB" dirty="0">
              <a:latin typeface="Kristen ITC" panose="03050502040202030202" pitchFamily="66" charset="0"/>
            </a:endParaRPr>
          </a:p>
          <a:p>
            <a:r>
              <a:rPr lang="en-GB" dirty="0">
                <a:latin typeface="Kristen ITC" panose="03050502040202030202" pitchFamily="66" charset="0"/>
              </a:rPr>
              <a:t>Mrs Fowler</a:t>
            </a:r>
          </a:p>
        </p:txBody>
      </p:sp>
      <p:pic>
        <p:nvPicPr>
          <p:cNvPr id="10" name="Picture 9" descr="https://o.remove.bg/downloads/54e461c6-7fbe-4cc9-bd96-aac7070ed981/Miss_Hill_image-removebg-preview.png">
            <a:extLst>
              <a:ext uri="{FF2B5EF4-FFF2-40B4-BE49-F238E27FC236}">
                <a16:creationId xmlns:a16="http://schemas.microsoft.com/office/drawing/2014/main" id="{4E6E76FD-C760-45D9-9A46-E5690C75D5E6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13"/>
          <a:stretch/>
        </p:blipFill>
        <p:spPr bwMode="auto">
          <a:xfrm>
            <a:off x="2321884" y="3885235"/>
            <a:ext cx="1558925" cy="1996440"/>
          </a:xfrm>
          <a:prstGeom prst="rect">
            <a:avLst/>
          </a:prstGeom>
          <a:noFill/>
          <a:ex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2C1B56-1022-4816-ADCC-6D8C52602E4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188" y="3811392"/>
            <a:ext cx="1397740" cy="12923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65E65B-123A-4007-A742-27C48BFD1B4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912" y="5213138"/>
            <a:ext cx="1878291" cy="723051"/>
          </a:xfrm>
          <a:prstGeom prst="rect">
            <a:avLst/>
          </a:prstGeom>
        </p:spPr>
      </p:pic>
      <p:pic>
        <p:nvPicPr>
          <p:cNvPr id="1028" name="Picture 4" descr="Image preview">
            <a:extLst>
              <a:ext uri="{FF2B5EF4-FFF2-40B4-BE49-F238E27FC236}">
                <a16:creationId xmlns:a16="http://schemas.microsoft.com/office/drawing/2014/main" id="{89762398-ECA6-4E8C-B5FC-B773EDFB6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4" t="6300" r="5788" b="45313"/>
          <a:stretch/>
        </p:blipFill>
        <p:spPr bwMode="auto">
          <a:xfrm>
            <a:off x="7201361" y="3639864"/>
            <a:ext cx="2346533" cy="103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8370F5-536E-4483-A058-68D22DB712F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399" t="23518" r="5787" b="22535"/>
          <a:stretch/>
        </p:blipFill>
        <p:spPr>
          <a:xfrm>
            <a:off x="7161306" y="4807269"/>
            <a:ext cx="2346533" cy="10936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26DF98-6B00-43DD-828B-55F152766EB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7412" t="26601" r="38104" b="53685"/>
          <a:stretch/>
        </p:blipFill>
        <p:spPr>
          <a:xfrm>
            <a:off x="2448766" y="1373123"/>
            <a:ext cx="774438" cy="191535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86B34A4-8119-43E1-BD9E-78DF24F1AD9F}"/>
              </a:ext>
            </a:extLst>
          </p:cNvPr>
          <p:cNvSpPr/>
          <p:nvPr/>
        </p:nvSpPr>
        <p:spPr>
          <a:xfrm>
            <a:off x="2321884" y="89176"/>
            <a:ext cx="2928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Kristen ITC" panose="03050502040202030202" pitchFamily="66" charset="0"/>
              </a:rPr>
              <a:t>Academic achievements above National</a:t>
            </a:r>
          </a:p>
        </p:txBody>
      </p:sp>
      <p:pic>
        <p:nvPicPr>
          <p:cNvPr id="12" name="Picture 2" descr="Alphington Primary School | Phonics">
            <a:extLst>
              <a:ext uri="{FF2B5EF4-FFF2-40B4-BE49-F238E27FC236}">
                <a16:creationId xmlns:a16="http://schemas.microsoft.com/office/drawing/2014/main" id="{CD32D327-76E7-4C25-ACE2-EB699B53D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028" y="737921"/>
            <a:ext cx="846728" cy="106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Year 6 - Farnham Primary School">
            <a:extLst>
              <a:ext uri="{FF2B5EF4-FFF2-40B4-BE49-F238E27FC236}">
                <a16:creationId xmlns:a16="http://schemas.microsoft.com/office/drawing/2014/main" id="{14FD6F4B-C721-429D-BF16-81D0DC87DB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4" t="13513" r="10042" b="10422"/>
          <a:stretch/>
        </p:blipFill>
        <p:spPr bwMode="auto">
          <a:xfrm>
            <a:off x="3349483" y="1862584"/>
            <a:ext cx="904352" cy="88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B91333C-0B25-480A-AAF2-1A82978D85DB}"/>
              </a:ext>
            </a:extLst>
          </p:cNvPr>
          <p:cNvSpPr/>
          <p:nvPr/>
        </p:nvSpPr>
        <p:spPr>
          <a:xfrm>
            <a:off x="4822188" y="3097655"/>
            <a:ext cx="1582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Kristen ITC" panose="03050502040202030202" pitchFamily="66" charset="0"/>
              </a:rPr>
              <a:t>PE</a:t>
            </a:r>
          </a:p>
          <a:p>
            <a:pPr algn="ctr"/>
            <a:r>
              <a:rPr lang="en-GB" dirty="0">
                <a:latin typeface="Kristen ITC" panose="03050502040202030202" pitchFamily="66" charset="0"/>
              </a:rPr>
              <a:t>Awards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38F2ACC-BE80-4A6A-8CF3-FC6C394C168B}"/>
              </a:ext>
            </a:extLst>
          </p:cNvPr>
          <p:cNvSpPr/>
          <p:nvPr/>
        </p:nvSpPr>
        <p:spPr>
          <a:xfrm>
            <a:off x="7431800" y="3244334"/>
            <a:ext cx="45028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Kristen ITC" panose="03050502040202030202" pitchFamily="66" charset="0"/>
              </a:rPr>
              <a:t>Music opportunities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5CE928A-7CAB-40B1-AE45-062020B6311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1831" t="45168" r="39548" b="25670"/>
          <a:stretch/>
        </p:blipFill>
        <p:spPr>
          <a:xfrm>
            <a:off x="9683219" y="3761922"/>
            <a:ext cx="2379671" cy="13638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2CADCD-814C-4F92-9555-3E923CE5B5F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8681" t="24341" r="28873" b="58681"/>
          <a:stretch/>
        </p:blipFill>
        <p:spPr>
          <a:xfrm>
            <a:off x="4348241" y="1373123"/>
            <a:ext cx="7606492" cy="1711433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7ED54FB-63D2-4E72-B76D-798DB07478DC}"/>
              </a:ext>
            </a:extLst>
          </p:cNvPr>
          <p:cNvCxnSpPr/>
          <p:nvPr/>
        </p:nvCxnSpPr>
        <p:spPr>
          <a:xfrm flipH="1">
            <a:off x="2835985" y="944545"/>
            <a:ext cx="542043" cy="3268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DEDBBD4-743A-4983-A721-1A6366DEF249}"/>
              </a:ext>
            </a:extLst>
          </p:cNvPr>
          <p:cNvCxnSpPr/>
          <p:nvPr/>
        </p:nvCxnSpPr>
        <p:spPr>
          <a:xfrm flipV="1">
            <a:off x="4039437" y="1804798"/>
            <a:ext cx="653143" cy="1546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A04144B9-5B95-4D15-BF81-5B832AA516F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4" y="185626"/>
            <a:ext cx="1080408" cy="161917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3886712-2E7F-427D-8592-507D0B2B63FE}"/>
              </a:ext>
            </a:extLst>
          </p:cNvPr>
          <p:cNvSpPr/>
          <p:nvPr/>
        </p:nvSpPr>
        <p:spPr>
          <a:xfrm>
            <a:off x="1223697" y="695531"/>
            <a:ext cx="11872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Kristen ITC" panose="03050502040202030202" pitchFamily="66" charset="0"/>
              </a:rPr>
              <a:t>Madame </a:t>
            </a:r>
            <a:r>
              <a:rPr lang="en-GB" dirty="0" err="1">
                <a:latin typeface="Kristen ITC" panose="03050502040202030202" pitchFamily="66" charset="0"/>
              </a:rPr>
              <a:t>Baille</a:t>
            </a:r>
            <a:r>
              <a:rPr lang="en-GB" dirty="0">
                <a:latin typeface="Kristen ITC" panose="03050502040202030202" pitchFamily="66" charset="0"/>
              </a:rPr>
              <a:t> teaches our art and our French!</a:t>
            </a:r>
          </a:p>
        </p:txBody>
      </p:sp>
      <p:pic>
        <p:nvPicPr>
          <p:cNvPr id="1032" name="Picture 8" descr="Guitar Drawing - How To Draw A Guitar Step By Step">
            <a:extLst>
              <a:ext uri="{FF2B5EF4-FFF2-40B4-BE49-F238E27FC236}">
                <a16:creationId xmlns:a16="http://schemas.microsoft.com/office/drawing/2014/main" id="{5EA97EBD-9D9D-495E-B142-DABFA85237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0" t="3103" r="17372" b="9337"/>
          <a:stretch/>
        </p:blipFill>
        <p:spPr bwMode="auto">
          <a:xfrm>
            <a:off x="9521098" y="5306798"/>
            <a:ext cx="660837" cy="121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iano/keyboards 1D | Online Course | Performing arts | City Lit">
            <a:extLst>
              <a:ext uri="{FF2B5EF4-FFF2-40B4-BE49-F238E27FC236}">
                <a16:creationId xmlns:a16="http://schemas.microsoft.com/office/drawing/2014/main" id="{6CD8903A-5CED-45B2-B73A-AFA025897C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1" r="27089"/>
          <a:stretch/>
        </p:blipFill>
        <p:spPr bwMode="auto">
          <a:xfrm>
            <a:off x="10162734" y="5403496"/>
            <a:ext cx="624162" cy="110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Violin Clipart Images - Free Download on Freepik">
            <a:extLst>
              <a:ext uri="{FF2B5EF4-FFF2-40B4-BE49-F238E27FC236}">
                <a16:creationId xmlns:a16="http://schemas.microsoft.com/office/drawing/2014/main" id="{4601695D-FE42-475E-A229-3424174DD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896" y="5295446"/>
            <a:ext cx="762723" cy="121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2,100+ School Choir Illustrations, Royalty-Free Vector Graphics &amp; Clip Art  - iStock | High school choir">
            <a:extLst>
              <a:ext uri="{FF2B5EF4-FFF2-40B4-BE49-F238E27FC236}">
                <a16:creationId xmlns:a16="http://schemas.microsoft.com/office/drawing/2014/main" id="{88C1BBFE-B0F9-41F7-AE57-C95B6432A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9" t="10628" r="12358" b="14483"/>
          <a:stretch/>
        </p:blipFill>
        <p:spPr bwMode="auto">
          <a:xfrm>
            <a:off x="11518016" y="5295446"/>
            <a:ext cx="928120" cy="123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hampions Chess Tour: Revamped $2 million tournament signals new era for  game | CNN">
            <a:extLst>
              <a:ext uri="{FF2B5EF4-FFF2-40B4-BE49-F238E27FC236}">
                <a16:creationId xmlns:a16="http://schemas.microsoft.com/office/drawing/2014/main" id="{EA868987-E48B-40ED-A874-E00031471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494" y="4785198"/>
            <a:ext cx="1002968" cy="56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">
            <a:extLst>
              <a:ext uri="{FF2B5EF4-FFF2-40B4-BE49-F238E27FC236}">
                <a16:creationId xmlns:a16="http://schemas.microsoft.com/office/drawing/2014/main" id="{8720472F-B5EE-461D-899E-8F2A855709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8" b="32893"/>
          <a:stretch/>
        </p:blipFill>
        <p:spPr bwMode="auto">
          <a:xfrm>
            <a:off x="149765" y="2898963"/>
            <a:ext cx="2084429" cy="129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307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7F1626-A343-440B-98A1-14FA26188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36583"/>
            <a:ext cx="12192000" cy="811696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AE379534-B2C2-4250-8FE4-1FC00B45DD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180" y="0"/>
            <a:ext cx="10515600" cy="1325563"/>
          </a:xfrm>
        </p:spPr>
        <p:txBody>
          <a:bodyPr/>
          <a:lstStyle/>
          <a:p>
            <a:pPr algn="ctr" eaLnBrk="1" hangingPunct="1"/>
            <a:r>
              <a:rPr lang="en-GB" altLang="en-US" dirty="0">
                <a:latin typeface="Comic Sans MS" panose="030F0702030302020204" pitchFamily="66" charset="0"/>
              </a:rPr>
              <a:t>Where it all begins…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0E4C47-F698-4A42-B754-40CEDFDDB9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66" y="1136346"/>
            <a:ext cx="5393538" cy="4028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7732A4-274F-4D91-A67E-D8BFC739E7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145" y="1148906"/>
            <a:ext cx="5393537" cy="402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81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137B1B-24AE-4E81-AE2E-96490F132734}"/>
              </a:ext>
            </a:extLst>
          </p:cNvPr>
          <p:cNvSpPr txBox="1"/>
          <p:nvPr/>
        </p:nvSpPr>
        <p:spPr>
          <a:xfrm>
            <a:off x="3804066" y="469660"/>
            <a:ext cx="4267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u="sng" dirty="0">
                <a:latin typeface="Kristen ITC" panose="03050502040202030202" pitchFamily="66" charset="0"/>
              </a:rPr>
              <a:t>What is the EYFS?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5A75B0-DCBE-456E-B0F0-D1F2FFECD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16487"/>
            <a:ext cx="12192000" cy="811696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2731C89-452D-448C-8ED4-A5AD8FFC1A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4800539"/>
              </p:ext>
            </p:extLst>
          </p:nvPr>
        </p:nvGraphicFramePr>
        <p:xfrm>
          <a:off x="3399734" y="1452191"/>
          <a:ext cx="5392532" cy="42280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96266">
                  <a:extLst>
                    <a:ext uri="{9D8B030D-6E8A-4147-A177-3AD203B41FA5}">
                      <a16:colId xmlns:a16="http://schemas.microsoft.com/office/drawing/2014/main" val="4046192106"/>
                    </a:ext>
                  </a:extLst>
                </a:gridCol>
                <a:gridCol w="2696266">
                  <a:extLst>
                    <a:ext uri="{9D8B030D-6E8A-4147-A177-3AD203B41FA5}">
                      <a16:colId xmlns:a16="http://schemas.microsoft.com/office/drawing/2014/main" val="2537323737"/>
                    </a:ext>
                  </a:extLst>
                </a:gridCol>
              </a:tblGrid>
              <a:tr h="29002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atin typeface="Comic Sans MS" panose="030F0702030302020204" pitchFamily="66" charset="0"/>
                        </a:rPr>
                        <a:t>Prime Areas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atin typeface="Comic Sans MS" panose="030F0702030302020204" pitchFamily="66" charset="0"/>
                        </a:rPr>
                        <a:t>Specific Areas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265724"/>
                  </a:ext>
                </a:extLst>
              </a:tr>
              <a:tr h="966736"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Comic Sans MS" panose="030F0702030302020204" pitchFamily="66" charset="0"/>
                        </a:rPr>
                        <a:t>Communication and Language</a:t>
                      </a:r>
                    </a:p>
                    <a:p>
                      <a:r>
                        <a:rPr lang="en-GB" sz="1200" dirty="0">
                          <a:latin typeface="Comic Sans MS" panose="030F0702030302020204" pitchFamily="66" charset="0"/>
                        </a:rPr>
                        <a:t>ELG 1 Listening, attention and understanding</a:t>
                      </a:r>
                    </a:p>
                    <a:p>
                      <a:r>
                        <a:rPr lang="en-GB" sz="1200" dirty="0">
                          <a:latin typeface="Comic Sans MS" panose="030F0702030302020204" pitchFamily="66" charset="0"/>
                        </a:rPr>
                        <a:t>ELG 2 Speaking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Comic Sans MS" panose="030F0702030302020204" pitchFamily="66" charset="0"/>
                        </a:rPr>
                        <a:t>Literacy</a:t>
                      </a:r>
                    </a:p>
                    <a:p>
                      <a:r>
                        <a:rPr lang="en-GB" sz="1200" b="0" dirty="0">
                          <a:latin typeface="Comic Sans MS" panose="030F0702030302020204" pitchFamily="66" charset="0"/>
                        </a:rPr>
                        <a:t>ELG 8 – Comprehension </a:t>
                      </a:r>
                    </a:p>
                    <a:p>
                      <a:r>
                        <a:rPr lang="en-GB" sz="1200" b="0" dirty="0">
                          <a:latin typeface="Comic Sans MS" panose="030F0702030302020204" pitchFamily="66" charset="0"/>
                        </a:rPr>
                        <a:t>ELG 9 – Reading</a:t>
                      </a:r>
                    </a:p>
                    <a:p>
                      <a:r>
                        <a:rPr lang="en-GB" sz="1200" b="0" dirty="0">
                          <a:latin typeface="Comic Sans MS" panose="030F0702030302020204" pitchFamily="66" charset="0"/>
                        </a:rPr>
                        <a:t>ELG 10 - Writing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441583"/>
                  </a:ext>
                </a:extLst>
              </a:tr>
              <a:tr h="966736"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Comic Sans MS" panose="030F0702030302020204" pitchFamily="66" charset="0"/>
                        </a:rPr>
                        <a:t>Personal, Social and Emotional Development</a:t>
                      </a:r>
                    </a:p>
                    <a:p>
                      <a:r>
                        <a:rPr lang="en-GB" sz="1200" b="0" dirty="0">
                          <a:latin typeface="Comic Sans MS" panose="030F0702030302020204" pitchFamily="66" charset="0"/>
                        </a:rPr>
                        <a:t>ELG 3 Self Regulation</a:t>
                      </a:r>
                    </a:p>
                    <a:p>
                      <a:r>
                        <a:rPr lang="en-GB" sz="1200" b="0" dirty="0">
                          <a:latin typeface="Comic Sans MS" panose="030F0702030302020204" pitchFamily="66" charset="0"/>
                        </a:rPr>
                        <a:t>ELG 4 Managing Self</a:t>
                      </a:r>
                    </a:p>
                    <a:p>
                      <a:r>
                        <a:rPr lang="en-GB" sz="1200" b="0" dirty="0">
                          <a:latin typeface="Comic Sans MS" panose="030F0702030302020204" pitchFamily="66" charset="0"/>
                        </a:rPr>
                        <a:t>ELG 5 Building Relationships</a:t>
                      </a:r>
                      <a:endParaRPr lang="en-GB" sz="1400" b="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Comic Sans MS" panose="030F0702030302020204" pitchFamily="66" charset="0"/>
                        </a:rPr>
                        <a:t>Mathematics</a:t>
                      </a:r>
                    </a:p>
                    <a:p>
                      <a:r>
                        <a:rPr lang="en-GB" sz="1200" b="0" dirty="0">
                          <a:latin typeface="Comic Sans MS" panose="030F0702030302020204" pitchFamily="66" charset="0"/>
                        </a:rPr>
                        <a:t>ELG 11 – Number</a:t>
                      </a:r>
                    </a:p>
                    <a:p>
                      <a:r>
                        <a:rPr lang="en-GB" sz="1200" b="0" dirty="0">
                          <a:latin typeface="Comic Sans MS" panose="030F0702030302020204" pitchFamily="66" charset="0"/>
                        </a:rPr>
                        <a:t>ELG 12 – Numerical Patterns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49147"/>
                  </a:ext>
                </a:extLst>
              </a:tr>
              <a:tr h="942567"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Comic Sans MS" panose="030F0702030302020204" pitchFamily="66" charset="0"/>
                        </a:rPr>
                        <a:t>Physical Development</a:t>
                      </a:r>
                    </a:p>
                    <a:p>
                      <a:r>
                        <a:rPr lang="en-GB" sz="1200" b="0" dirty="0">
                          <a:latin typeface="Comic Sans MS" panose="030F0702030302020204" pitchFamily="66" charset="0"/>
                        </a:rPr>
                        <a:t>ELG 6 Gross Motor Skills</a:t>
                      </a:r>
                    </a:p>
                    <a:p>
                      <a:r>
                        <a:rPr lang="en-GB" sz="1200" b="0" dirty="0">
                          <a:latin typeface="Comic Sans MS" panose="030F0702030302020204" pitchFamily="66" charset="0"/>
                        </a:rPr>
                        <a:t>ELG 7 Fine Motor Skills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Comic Sans MS" panose="030F0702030302020204" pitchFamily="66" charset="0"/>
                        </a:rPr>
                        <a:t>Understanding the World</a:t>
                      </a:r>
                    </a:p>
                    <a:p>
                      <a:r>
                        <a:rPr lang="en-GB" sz="1200" b="0" dirty="0">
                          <a:latin typeface="Comic Sans MS" panose="030F0702030302020204" pitchFamily="66" charset="0"/>
                        </a:rPr>
                        <a:t>ELG 13 – Past and Present</a:t>
                      </a:r>
                    </a:p>
                    <a:p>
                      <a:r>
                        <a:rPr lang="en-GB" sz="1200" b="0" dirty="0">
                          <a:latin typeface="Comic Sans MS" panose="030F0702030302020204" pitchFamily="66" charset="0"/>
                        </a:rPr>
                        <a:t>ELG 14 – People, Culture and Communities</a:t>
                      </a:r>
                    </a:p>
                    <a:p>
                      <a:r>
                        <a:rPr lang="en-GB" sz="1200" b="0" dirty="0">
                          <a:latin typeface="Comic Sans MS" panose="030F0702030302020204" pitchFamily="66" charset="0"/>
                        </a:rPr>
                        <a:t>ELG 15 - The Natural World</a:t>
                      </a:r>
                      <a:endParaRPr lang="en-GB" sz="1100" b="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590809"/>
                  </a:ext>
                </a:extLst>
              </a:tr>
              <a:tr h="749220">
                <a:tc>
                  <a:txBody>
                    <a:bodyPr/>
                    <a:lstStyle/>
                    <a:p>
                      <a:endParaRPr lang="en-GB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Comic Sans MS" panose="030F0702030302020204" pitchFamily="66" charset="0"/>
                        </a:rPr>
                        <a:t>Expressive Arts and Design</a:t>
                      </a:r>
                    </a:p>
                    <a:p>
                      <a:r>
                        <a:rPr lang="en-GB" sz="1200" b="0" dirty="0">
                          <a:latin typeface="Comic Sans MS" panose="030F0702030302020204" pitchFamily="66" charset="0"/>
                        </a:rPr>
                        <a:t>ELG 16 – Creating and Materials</a:t>
                      </a:r>
                    </a:p>
                    <a:p>
                      <a:r>
                        <a:rPr lang="en-GB" sz="1200" b="0" dirty="0">
                          <a:latin typeface="Comic Sans MS" panose="030F0702030302020204" pitchFamily="66" charset="0"/>
                        </a:rPr>
                        <a:t>ELG 17 – Being Imaginative and Expressive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606024"/>
                  </a:ext>
                </a:extLst>
              </a:tr>
            </a:tbl>
          </a:graphicData>
        </a:graphic>
      </p:graphicFrame>
      <p:pic>
        <p:nvPicPr>
          <p:cNvPr id="11266" name="Picture 2" descr="Clayton-le-Woods - Willow and Ash Class (EYFS) Curriculum">
            <a:extLst>
              <a:ext uri="{FF2B5EF4-FFF2-40B4-BE49-F238E27FC236}">
                <a16:creationId xmlns:a16="http://schemas.microsoft.com/office/drawing/2014/main" id="{6EDA676F-EB5E-421A-84B9-9243F4CAC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625" y="202003"/>
            <a:ext cx="3077375" cy="118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29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0B8DF3-1BBA-44AB-8352-EC1490101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16487"/>
            <a:ext cx="12192000" cy="8116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8391AA-25B1-425E-9D02-6DCA06F3ACEF}"/>
              </a:ext>
            </a:extLst>
          </p:cNvPr>
          <p:cNvSpPr txBox="1"/>
          <p:nvPr/>
        </p:nvSpPr>
        <p:spPr>
          <a:xfrm>
            <a:off x="1043873" y="-7132"/>
            <a:ext cx="853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u="sng" dirty="0">
                <a:latin typeface="Kristen ITC" panose="03050502040202030202" pitchFamily="66" charset="0"/>
              </a:rPr>
              <a:t>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F44545-DA37-4BD7-A216-76564A6D1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58" y="639548"/>
            <a:ext cx="2391508" cy="17936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6A8866-9A27-4C5D-913E-06F6AFF63DE1}"/>
              </a:ext>
            </a:extLst>
          </p:cNvPr>
          <p:cNvSpPr txBox="1"/>
          <p:nvPr/>
        </p:nvSpPr>
        <p:spPr>
          <a:xfrm>
            <a:off x="3535844" y="29817"/>
            <a:ext cx="5120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u="sng" dirty="0">
                <a:latin typeface="Kristen ITC" panose="03050502040202030202" pitchFamily="66" charset="0"/>
              </a:rPr>
              <a:t>Physical Development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724D72-B12D-42FF-B931-F97B294A1E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8" r="24831"/>
          <a:stretch/>
        </p:blipFill>
        <p:spPr>
          <a:xfrm rot="5400000">
            <a:off x="3576247" y="703398"/>
            <a:ext cx="1939916" cy="22747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33BB37-2918-44DE-8645-98B6071423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473" t="51145"/>
          <a:stretch/>
        </p:blipFill>
        <p:spPr>
          <a:xfrm>
            <a:off x="5831447" y="791726"/>
            <a:ext cx="2584658" cy="19517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9F3DBAF-F0F9-4DCA-AABA-E9CC820E41C8}"/>
              </a:ext>
            </a:extLst>
          </p:cNvPr>
          <p:cNvSpPr txBox="1"/>
          <p:nvPr/>
        </p:nvSpPr>
        <p:spPr>
          <a:xfrm>
            <a:off x="8804041" y="50429"/>
            <a:ext cx="1707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u="sng" dirty="0">
                <a:latin typeface="Kristen ITC" panose="03050502040202030202" pitchFamily="66" charset="0"/>
              </a:rPr>
              <a:t>Fine </a:t>
            </a:r>
          </a:p>
          <a:p>
            <a:r>
              <a:rPr lang="en-GB" sz="3600" u="sng" dirty="0">
                <a:latin typeface="Kristen ITC" panose="03050502040202030202" pitchFamily="66" charset="0"/>
              </a:rPr>
              <a:t>motor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A5D92BE-1967-4CEF-ABFE-704232FDAC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13578" y="1712790"/>
            <a:ext cx="2276112" cy="17070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834164F-DC2F-4088-8442-54008C649524}"/>
              </a:ext>
            </a:extLst>
          </p:cNvPr>
          <p:cNvSpPr txBox="1"/>
          <p:nvPr/>
        </p:nvSpPr>
        <p:spPr>
          <a:xfrm>
            <a:off x="75659" y="2445239"/>
            <a:ext cx="278954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u="sng" dirty="0">
                <a:latin typeface="Kristen ITC" panose="03050502040202030202" pitchFamily="66" charset="0"/>
              </a:rPr>
              <a:t>Literacy: </a:t>
            </a:r>
          </a:p>
          <a:p>
            <a:r>
              <a:rPr lang="en-GB" sz="3600" u="sng" dirty="0">
                <a:latin typeface="Kristen ITC" panose="03050502040202030202" pitchFamily="66" charset="0"/>
              </a:rPr>
              <a:t>Reading</a:t>
            </a:r>
          </a:p>
          <a:p>
            <a:r>
              <a:rPr lang="en-GB" sz="3600" u="sng" dirty="0">
                <a:latin typeface="Kristen ITC" panose="03050502040202030202" pitchFamily="66" charset="0"/>
              </a:rPr>
              <a:t>and Writing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99F62EE-1936-4397-9FD0-391C3F9E36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63" y="4139543"/>
            <a:ext cx="2505340" cy="18712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3D54986-14AA-4F12-A1A6-745FAB2445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9162" y="3275870"/>
            <a:ext cx="2128349" cy="15962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897A77-6ADC-4347-8B64-E4A06437B8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705" y="5176756"/>
            <a:ext cx="2340358" cy="175526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948C433-D256-45C8-91E8-58D7A808F242}"/>
              </a:ext>
            </a:extLst>
          </p:cNvPr>
          <p:cNvSpPr txBox="1"/>
          <p:nvPr/>
        </p:nvSpPr>
        <p:spPr>
          <a:xfrm>
            <a:off x="5272697" y="2999236"/>
            <a:ext cx="1646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u="sng" dirty="0">
                <a:latin typeface="Kristen ITC" panose="03050502040202030202" pitchFamily="66" charset="0"/>
              </a:rPr>
              <a:t>Maths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A47BA6F-A5EB-4060-9941-A3C839B476B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69"/>
          <a:stretch/>
        </p:blipFill>
        <p:spPr>
          <a:xfrm>
            <a:off x="5238165" y="3680272"/>
            <a:ext cx="2750542" cy="24034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11F618E-C1CA-4585-AF43-309E01A4C6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64248" y="4227675"/>
            <a:ext cx="2506693" cy="18800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85CB1BF-9193-453B-AEAF-368D47364965}"/>
              </a:ext>
            </a:extLst>
          </p:cNvPr>
          <p:cNvSpPr txBox="1"/>
          <p:nvPr/>
        </p:nvSpPr>
        <p:spPr>
          <a:xfrm>
            <a:off x="8130809" y="4281823"/>
            <a:ext cx="1880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u="sng" dirty="0">
                <a:latin typeface="Kristen ITC" panose="03050502040202030202" pitchFamily="66" charset="0"/>
              </a:rPr>
              <a:t>The</a:t>
            </a:r>
          </a:p>
          <a:p>
            <a:r>
              <a:rPr lang="en-GB" sz="3600" u="sng" dirty="0">
                <a:latin typeface="Kristen ITC" panose="03050502040202030202" pitchFamily="66" charset="0"/>
              </a:rPr>
              <a:t>World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7D4D11-FEF6-4C96-98B1-13FF2086DB10}"/>
              </a:ext>
            </a:extLst>
          </p:cNvPr>
          <p:cNvSpPr txBox="1"/>
          <p:nvPr/>
        </p:nvSpPr>
        <p:spPr>
          <a:xfrm>
            <a:off x="10562907" y="773912"/>
            <a:ext cx="1707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u="sng" dirty="0">
                <a:latin typeface="Kristen ITC" panose="03050502040202030202" pitchFamily="66" charset="0"/>
              </a:rPr>
              <a:t>Arts Design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2995861-DB75-4A43-B4CC-1880857B70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88460" y="1982888"/>
            <a:ext cx="1286979" cy="172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11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2D4DCB-56B5-47DD-B8A9-238FF4587132}"/>
              </a:ext>
            </a:extLst>
          </p:cNvPr>
          <p:cNvSpPr txBox="1"/>
          <p:nvPr/>
        </p:nvSpPr>
        <p:spPr>
          <a:xfrm>
            <a:off x="3590925" y="288340"/>
            <a:ext cx="4733926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B0F0"/>
                </a:solidFill>
              </a:rPr>
              <a:t>Wrap Around Care</a:t>
            </a:r>
          </a:p>
          <a:p>
            <a:pPr algn="ctr"/>
            <a:r>
              <a:rPr lang="en-GB" sz="2400" b="1" dirty="0"/>
              <a:t>https://www.kidz-comm.co.uk/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1CE765-1E6E-49F2-A177-4701C618C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16487"/>
            <a:ext cx="12192000" cy="8116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15F3393-18FA-4828-9A83-838F30AF9F4B}"/>
              </a:ext>
            </a:extLst>
          </p:cNvPr>
          <p:cNvSpPr/>
          <p:nvPr/>
        </p:nvSpPr>
        <p:spPr>
          <a:xfrm>
            <a:off x="872971" y="2152380"/>
            <a:ext cx="366351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Kristen ITC" panose="03050502040202030202" pitchFamily="66" charset="0"/>
              </a:rPr>
              <a:t>Breakfast club:</a:t>
            </a:r>
          </a:p>
          <a:p>
            <a:pPr algn="ctr"/>
            <a:r>
              <a:rPr lang="en-US" sz="2800" dirty="0">
                <a:latin typeface="Kristen ITC" panose="03050502040202030202" pitchFamily="66" charset="0"/>
              </a:rPr>
              <a:t>7.30am – 8:40am</a:t>
            </a:r>
          </a:p>
          <a:p>
            <a:pPr algn="ctr"/>
            <a:endParaRPr lang="en-US" sz="2800" dirty="0">
              <a:latin typeface="Kristen ITC" panose="03050502040202030202" pitchFamily="66" charset="0"/>
            </a:endParaRPr>
          </a:p>
          <a:p>
            <a:pPr algn="ctr"/>
            <a:r>
              <a:rPr lang="en-US" sz="2800" dirty="0">
                <a:latin typeface="Kristen ITC" panose="03050502040202030202" pitchFamily="66" charset="0"/>
              </a:rPr>
              <a:t>After School club:</a:t>
            </a:r>
          </a:p>
          <a:p>
            <a:pPr algn="ctr"/>
            <a:r>
              <a:rPr lang="en-US" sz="2800" dirty="0">
                <a:latin typeface="Kristen ITC" panose="03050502040202030202" pitchFamily="66" charset="0"/>
              </a:rPr>
              <a:t>3.00pm - 6.00pm</a:t>
            </a:r>
            <a:endParaRPr lang="en-US" sz="2800" b="0" i="0" u="none" strike="noStrike" dirty="0">
              <a:effectLst/>
              <a:latin typeface="Kristen ITC" panose="03050502040202030202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8A8309-A127-4BD7-9299-99AF24E60964}"/>
              </a:ext>
            </a:extLst>
          </p:cNvPr>
          <p:cNvSpPr/>
          <p:nvPr/>
        </p:nvSpPr>
        <p:spPr>
          <a:xfrm>
            <a:off x="5513033" y="2182997"/>
            <a:ext cx="61522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Kristen ITC" panose="03050502040202030202" pitchFamily="66" charset="0"/>
              </a:rPr>
              <a:t>General Manager: Jane Lewis</a:t>
            </a:r>
          </a:p>
          <a:p>
            <a:endParaRPr lang="en-GB" sz="2400" dirty="0">
              <a:latin typeface="Kristen ITC" panose="03050502040202030202" pitchFamily="66" charset="0"/>
            </a:endParaRPr>
          </a:p>
          <a:p>
            <a:r>
              <a:rPr lang="en-GB" sz="2400" dirty="0">
                <a:latin typeface="Kristen ITC" panose="03050502040202030202" pitchFamily="66" charset="0"/>
              </a:rPr>
              <a:t>Phone no: 07736 399 789</a:t>
            </a:r>
          </a:p>
          <a:p>
            <a:endParaRPr lang="en-GB" sz="24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995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9630B0-1F1C-4E23-AAF5-EFE5992E62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89" t="26960" r="53517" b="56044"/>
          <a:stretch/>
        </p:blipFill>
        <p:spPr>
          <a:xfrm>
            <a:off x="0" y="1195754"/>
            <a:ext cx="5471849" cy="33762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D67DD9-FC10-44C8-9790-555A870C82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89" t="43663" r="53517" b="22051"/>
          <a:stretch/>
        </p:blipFill>
        <p:spPr>
          <a:xfrm>
            <a:off x="6096000" y="245542"/>
            <a:ext cx="4963886" cy="617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91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2D4DCB-56B5-47DD-B8A9-238FF4587132}"/>
              </a:ext>
            </a:extLst>
          </p:cNvPr>
          <p:cNvSpPr txBox="1"/>
          <p:nvPr/>
        </p:nvSpPr>
        <p:spPr>
          <a:xfrm>
            <a:off x="2167271" y="72071"/>
            <a:ext cx="408622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B0F0"/>
                </a:solidFill>
              </a:rPr>
              <a:t>School Uniform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C554C5-CAB6-4514-9939-4DE21E63E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16487"/>
            <a:ext cx="12192000" cy="8116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624465-E396-46A9-B7EF-46B879E1B6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28" t="15942" r="29660" b="10420"/>
          <a:stretch/>
        </p:blipFill>
        <p:spPr>
          <a:xfrm>
            <a:off x="330862" y="891465"/>
            <a:ext cx="4927107" cy="5050057"/>
          </a:xfrm>
          <a:prstGeom prst="rect">
            <a:avLst/>
          </a:prstGeom>
        </p:spPr>
      </p:pic>
      <p:sp>
        <p:nvSpPr>
          <p:cNvPr id="5" name="AutoShape 2" descr="https://stmarys-harborne.eschools.co.uk/albums/view_image/NTg0ZmY2YjNmNmUzZTBiZmQ4MWIwODAzMjYwOTYxMDMxNzljYWMzOWM4ZGFmYzE1YjE1YmIwOGFhMjI4MjFmOTQxZmJiMzA4MWUzYjViN2Y2YzE1MjdkNGM1NGM5ZjE2ODJlYmJjOWUyYjllZDNhZDdlNDIzYTUxOGQ3N2Q3NzZpRVYrRGV4WGVxYXFXeVlTNjZpay9HSTNCUFVoZTVVZEVoY20yQ2VxWFlNPQ%3D%3D/small">
            <a:extLst>
              <a:ext uri="{FF2B5EF4-FFF2-40B4-BE49-F238E27FC236}">
                <a16:creationId xmlns:a16="http://schemas.microsoft.com/office/drawing/2014/main" id="{2EC3855F-A26D-43A1-AF11-B13053CDA7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3D2D29-13F4-466B-90F3-7B1C6ADC17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2079" y="185050"/>
            <a:ext cx="2274927" cy="30491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078A76-A5EA-4E83-A753-716CBE56F3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7581" y="3309182"/>
            <a:ext cx="1791175" cy="24007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0AD5EB-8642-403F-980E-43A823D0CD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559" t="21580" r="11927" b="17917"/>
          <a:stretch/>
        </p:blipFill>
        <p:spPr>
          <a:xfrm>
            <a:off x="5529173" y="4112471"/>
            <a:ext cx="2491854" cy="1478514"/>
          </a:xfrm>
          <a:prstGeom prst="rect">
            <a:avLst/>
          </a:prstGeom>
        </p:spPr>
      </p:pic>
      <p:pic>
        <p:nvPicPr>
          <p:cNvPr id="7170" name="Picture 2" descr="School Uniforms &amp; Accessories | Clive Mark">
            <a:extLst>
              <a:ext uri="{FF2B5EF4-FFF2-40B4-BE49-F238E27FC236}">
                <a16:creationId xmlns:a16="http://schemas.microsoft.com/office/drawing/2014/main" id="{A9FA8F95-B27F-4FA3-AC41-EC6833AA5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073" y="3362325"/>
            <a:ext cx="2614613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eschoolscore.blob.core.windows.net/production/schools/1275/users/1144848/EuW89rJ0lT?sv=2018-11-09&amp;ss=b&amp;srt=o&amp;sp=r&amp;st=2017-02-23T00:00:00Z&amp;se=2023-11-15T16:51:47Z&amp;spr=https&amp;sig=C3CP%2BRPH6yrsbIHBfh5rZnjDLGgccxdWio53mpT8p%2F8%3D">
            <a:extLst>
              <a:ext uri="{FF2B5EF4-FFF2-40B4-BE49-F238E27FC236}">
                <a16:creationId xmlns:a16="http://schemas.microsoft.com/office/drawing/2014/main" id="{79E4990B-8607-4F2F-8690-C5A7B30559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1" t="15942" r="6667" b="4722"/>
          <a:stretch/>
        </p:blipFill>
        <p:spPr bwMode="auto">
          <a:xfrm>
            <a:off x="7133062" y="181907"/>
            <a:ext cx="2347913" cy="297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eschoolscore.blob.core.windows.net/production/schools/1275/users/1144848/oxI8qx2kdk?sv=2018-11-09&amp;ss=b&amp;srt=o&amp;sp=r&amp;st=2017-02-23T00:00:00Z&amp;se=2023-11-15T16:51:48Z&amp;spr=https&amp;sig=9csCR3XROEEo%2F38mqrBvV%2BucL5jPDGiZhRPxShXGL7g%3D">
            <a:extLst>
              <a:ext uri="{FF2B5EF4-FFF2-40B4-BE49-F238E27FC236}">
                <a16:creationId xmlns:a16="http://schemas.microsoft.com/office/drawing/2014/main" id="{7C3CB7B9-9315-458B-A357-DAEBC26E9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837" y="3309182"/>
            <a:ext cx="1791175" cy="238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363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2D4DCB-56B5-47DD-B8A9-238FF4587132}"/>
              </a:ext>
            </a:extLst>
          </p:cNvPr>
          <p:cNvSpPr txBox="1"/>
          <p:nvPr/>
        </p:nvSpPr>
        <p:spPr>
          <a:xfrm>
            <a:off x="3619541" y="187997"/>
            <a:ext cx="7324726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B0F0"/>
                </a:solidFill>
              </a:rPr>
              <a:t>Communication with parents / where to find out more…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C554C5-CAB6-4514-9939-4DE21E63E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16487"/>
            <a:ext cx="12192000" cy="8116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C734D2-0437-4049-80E9-379226914629}"/>
              </a:ext>
            </a:extLst>
          </p:cNvPr>
          <p:cNvSpPr txBox="1"/>
          <p:nvPr/>
        </p:nvSpPr>
        <p:spPr>
          <a:xfrm>
            <a:off x="790417" y="1321854"/>
            <a:ext cx="2579552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u="sng" dirty="0">
                <a:latin typeface="Kristen ITC" panose="03050502040202030202" pitchFamily="66" charset="0"/>
              </a:rPr>
              <a:t>Website</a:t>
            </a:r>
          </a:p>
          <a:p>
            <a:endParaRPr lang="en-GB" sz="1400" b="1" dirty="0">
              <a:latin typeface="Kristen ITC" panose="03050502040202030202" pitchFamily="66" charset="0"/>
            </a:endParaRPr>
          </a:p>
          <a:p>
            <a:endParaRPr lang="en-GB" sz="1400" b="1" dirty="0">
              <a:latin typeface="Kristen ITC" panose="03050502040202030202" pitchFamily="66" charset="0"/>
            </a:endParaRPr>
          </a:p>
          <a:p>
            <a:r>
              <a:rPr lang="en-GB" sz="1400" b="1" dirty="0">
                <a:latin typeface="Kristen ITC" panose="03050502040202030202" pitchFamily="66" charset="0"/>
              </a:rPr>
              <a:t>www.stmaryrc.bham.sch.uk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E345D3-6FE7-40C1-8E35-EC753509FACE}"/>
              </a:ext>
            </a:extLst>
          </p:cNvPr>
          <p:cNvSpPr txBox="1"/>
          <p:nvPr/>
        </p:nvSpPr>
        <p:spPr>
          <a:xfrm>
            <a:off x="3703712" y="1999995"/>
            <a:ext cx="44101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u="sng" dirty="0">
                <a:latin typeface="Kristen ITC" panose="03050502040202030202" pitchFamily="66" charset="0"/>
              </a:rPr>
              <a:t>Weekly newsletter</a:t>
            </a:r>
          </a:p>
          <a:p>
            <a:r>
              <a:rPr lang="en-GB" sz="3600" u="sng" dirty="0">
                <a:latin typeface="Kristen ITC" panose="03050502040202030202" pitchFamily="66" charset="0"/>
              </a:rPr>
              <a:t>From Headteacher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83A9D8-D556-4831-A662-1FD3D9744CBA}"/>
              </a:ext>
            </a:extLst>
          </p:cNvPr>
          <p:cNvSpPr txBox="1"/>
          <p:nvPr/>
        </p:nvSpPr>
        <p:spPr>
          <a:xfrm>
            <a:off x="9029960" y="2553993"/>
            <a:ext cx="1914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u="sng" dirty="0">
                <a:latin typeface="Kristen ITC" panose="03050502040202030202" pitchFamily="66" charset="0"/>
              </a:rPr>
              <a:t>Twitter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880523-E7BB-476E-B133-F16F90A09B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087" t="79614" r="18082" b="9166"/>
          <a:stretch/>
        </p:blipFill>
        <p:spPr>
          <a:xfrm>
            <a:off x="8850696" y="3368987"/>
            <a:ext cx="2479986" cy="13228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6D54DA-232F-4C9D-8264-97EC8DE954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83" t="8802" r="16094" b="4722"/>
          <a:stretch/>
        </p:blipFill>
        <p:spPr>
          <a:xfrm>
            <a:off x="4243981" y="3210796"/>
            <a:ext cx="3427604" cy="24402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E18428-CCA5-4D6E-8788-A7495078B6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318" y="2698184"/>
            <a:ext cx="2314824" cy="308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05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2D4DCB-56B5-47DD-B8A9-238FF4587132}"/>
              </a:ext>
            </a:extLst>
          </p:cNvPr>
          <p:cNvSpPr txBox="1"/>
          <p:nvPr/>
        </p:nvSpPr>
        <p:spPr>
          <a:xfrm>
            <a:off x="1999621" y="293705"/>
            <a:ext cx="8440615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00B0F0"/>
                </a:solidFill>
              </a:rPr>
              <a:t>What Ofsted think of our school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4B940-8D00-4A4A-B9A1-90D9A2850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16487"/>
            <a:ext cx="12192000" cy="811696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735B9174-D409-43BF-958B-C5D1A46ABCE3}"/>
              </a:ext>
            </a:extLst>
          </p:cNvPr>
          <p:cNvSpPr/>
          <p:nvPr/>
        </p:nvSpPr>
        <p:spPr>
          <a:xfrm>
            <a:off x="341644" y="1517300"/>
            <a:ext cx="3607358" cy="2592475"/>
          </a:xfrm>
          <a:prstGeom prst="wedgeEllipseCallou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407D33-9C47-44E5-920E-379AB45646AE}"/>
              </a:ext>
            </a:extLst>
          </p:cNvPr>
          <p:cNvSpPr/>
          <p:nvPr/>
        </p:nvSpPr>
        <p:spPr>
          <a:xfrm>
            <a:off x="654817" y="1954194"/>
            <a:ext cx="298101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“Pupils are happy and enjoy coming to school. Parent, staff and pupil questionnaire responses endorse that pupils feel safe. This is because pupils are well cared for by staff.”</a:t>
            </a:r>
            <a:endParaRPr lang="en-GB" i="1" dirty="0"/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FA0E3E91-64D0-4F87-B9D4-5C3FE4FE3359}"/>
              </a:ext>
            </a:extLst>
          </p:cNvPr>
          <p:cNvSpPr/>
          <p:nvPr/>
        </p:nvSpPr>
        <p:spPr>
          <a:xfrm>
            <a:off x="4292321" y="1517300"/>
            <a:ext cx="3676022" cy="2592475"/>
          </a:xfrm>
          <a:prstGeom prst="wedgeEllipseCallout">
            <a:avLst>
              <a:gd name="adj1" fmla="val 2287"/>
              <a:gd name="adj2" fmla="val 62500"/>
            </a:avLst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“Leaders’ ambition to ensure that all pupils achieve well is </a:t>
            </a:r>
            <a:r>
              <a:rPr lang="en-US" i="1" dirty="0" err="1">
                <a:solidFill>
                  <a:schemeClr val="tx1"/>
                </a:solidFill>
              </a:rPr>
              <a:t>realised</a:t>
            </a:r>
            <a:r>
              <a:rPr lang="en-US" i="1" dirty="0">
                <a:solidFill>
                  <a:schemeClr val="tx1"/>
                </a:solidFill>
              </a:rPr>
              <a:t>. Children get off to a strong start in learning to read, write and count in the early years.”</a:t>
            </a:r>
            <a:endParaRPr lang="en-GB" i="1" dirty="0">
              <a:solidFill>
                <a:schemeClr val="tx1"/>
              </a:solidFill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B3347D70-7186-486B-B230-DCB378FC225B}"/>
              </a:ext>
            </a:extLst>
          </p:cNvPr>
          <p:cNvSpPr/>
          <p:nvPr/>
        </p:nvSpPr>
        <p:spPr>
          <a:xfrm>
            <a:off x="8299101" y="1517300"/>
            <a:ext cx="3676022" cy="2592475"/>
          </a:xfrm>
          <a:prstGeom prst="wedgeEllipseCallout">
            <a:avLst>
              <a:gd name="adj1" fmla="val -13567"/>
              <a:gd name="adj2" fmla="val 62500"/>
            </a:avLst>
          </a:prstGeom>
          <a:solidFill>
            <a:srgbClr val="81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“Pupils behave well. They are polite and well-mannered, and they work hard. They have a firm understanding and appreciation of differences.”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A3C16A-7ACE-480B-9B36-4A44636C7724}"/>
              </a:ext>
            </a:extLst>
          </p:cNvPr>
          <p:cNvSpPr/>
          <p:nvPr/>
        </p:nvSpPr>
        <p:spPr>
          <a:xfrm>
            <a:off x="4233287" y="4894766"/>
            <a:ext cx="3794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/>
              <a:t>Ofsted</a:t>
            </a:r>
            <a:r>
              <a:rPr lang="en-US" sz="2800" b="1" i="1" dirty="0"/>
              <a:t>, January 2023</a:t>
            </a:r>
            <a:endParaRPr lang="en-GB" sz="2800" b="1" i="1" dirty="0"/>
          </a:p>
        </p:txBody>
      </p:sp>
    </p:spTree>
    <p:extLst>
      <p:ext uri="{BB962C8B-B14F-4D97-AF65-F5344CB8AC3E}">
        <p14:creationId xmlns:p14="http://schemas.microsoft.com/office/powerpoint/2010/main" val="1897763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2D4DCB-56B5-47DD-B8A9-238FF4587132}"/>
              </a:ext>
            </a:extLst>
          </p:cNvPr>
          <p:cNvSpPr txBox="1"/>
          <p:nvPr/>
        </p:nvSpPr>
        <p:spPr>
          <a:xfrm>
            <a:off x="2237172" y="297217"/>
            <a:ext cx="8330029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B0F0"/>
                </a:solidFill>
              </a:rPr>
              <a:t>What parents think of our school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C554C5-CAB6-4514-9939-4DE21E63E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16487"/>
            <a:ext cx="12192000" cy="8116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0FA722-D275-44A1-8901-A486CEE8540A}"/>
              </a:ext>
            </a:extLst>
          </p:cNvPr>
          <p:cNvSpPr/>
          <p:nvPr/>
        </p:nvSpPr>
        <p:spPr>
          <a:xfrm>
            <a:off x="624396" y="1277129"/>
            <a:ext cx="6096000" cy="215187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i="1" dirty="0">
                <a:solidFill>
                  <a:srgbClr val="323130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 think St Mary’s is a fantastic school. Every time I have come into the school, I have always been impressed with the calm and purposeful atmosphere and the attitude of staff and pupils. My child is very happy here. I am enjoying the twitter activity this year and the chance to see so much of the daily life of each class. Thank you to all the staff who work so hard.”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2A558F-D73D-489B-A180-742D3A14A585}"/>
              </a:ext>
            </a:extLst>
          </p:cNvPr>
          <p:cNvSpPr/>
          <p:nvPr/>
        </p:nvSpPr>
        <p:spPr>
          <a:xfrm>
            <a:off x="7067209" y="3054964"/>
            <a:ext cx="4704580" cy="16208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i="1" dirty="0">
                <a:solidFill>
                  <a:srgbClr val="323130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GB" i="1" dirty="0"/>
              <a:t>Thank you to the staff for the wonderful teaching you are providing, you really treasure and nurture each child. There is open and constructive dialogue between parents and the staff.”</a:t>
            </a:r>
            <a:endParaRPr lang="en-GB" sz="2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E56D28-B513-49A1-B1D3-0CE26C4A8B27}"/>
              </a:ext>
            </a:extLst>
          </p:cNvPr>
          <p:cNvSpPr/>
          <p:nvPr/>
        </p:nvSpPr>
        <p:spPr>
          <a:xfrm>
            <a:off x="7128768" y="1496162"/>
            <a:ext cx="4643021" cy="12646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i="1" dirty="0"/>
              <a:t>“The staff are wonderful, caring and experienced. I am confident that they have the best interests of our children in mind. Our children are very happy at St. Mary’s.”</a:t>
            </a:r>
            <a:endParaRPr lang="en-GB" sz="2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FCFE49-C7A5-4A5C-A0F6-7B7A43B0A4EE}"/>
              </a:ext>
            </a:extLst>
          </p:cNvPr>
          <p:cNvSpPr/>
          <p:nvPr/>
        </p:nvSpPr>
        <p:spPr>
          <a:xfrm>
            <a:off x="938074" y="3639471"/>
            <a:ext cx="5507114" cy="92333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rgbClr val="323130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“</a:t>
            </a:r>
            <a:r>
              <a:rPr lang="en-GB" i="1" dirty="0"/>
              <a:t>We are really happy with the progress our child is making and the quality and care of the teaching staff, thank you.”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276F26-9491-4724-8FB9-F84A0D99177E}"/>
              </a:ext>
            </a:extLst>
          </p:cNvPr>
          <p:cNvSpPr/>
          <p:nvPr/>
        </p:nvSpPr>
        <p:spPr>
          <a:xfrm>
            <a:off x="4617689" y="4886007"/>
            <a:ext cx="6096000" cy="671915"/>
          </a:xfrm>
          <a:prstGeom prst="rect">
            <a:avLst/>
          </a:prstGeom>
          <a:solidFill>
            <a:srgbClr val="FFFF99"/>
          </a:solidFill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i="1" dirty="0">
                <a:solidFill>
                  <a:srgbClr val="323130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GB" i="1" dirty="0"/>
              <a:t>I'm so grateful that my child has a place here. Thank you all so much for everything you do. Teachers change lives!”</a:t>
            </a:r>
            <a:endParaRPr lang="en-GB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7235D60-5354-408B-87CA-E7297F4313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459673"/>
              </p:ext>
            </p:extLst>
          </p:nvPr>
        </p:nvGraphicFramePr>
        <p:xfrm>
          <a:off x="938074" y="4824913"/>
          <a:ext cx="3251835" cy="7711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51835">
                  <a:extLst>
                    <a:ext uri="{9D8B030D-6E8A-4147-A177-3AD203B41FA5}">
                      <a16:colId xmlns:a16="http://schemas.microsoft.com/office/drawing/2014/main" val="33071143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i="1" dirty="0">
                          <a:solidFill>
                            <a:schemeClr val="tx1"/>
                          </a:solidFill>
                          <a:effectLst/>
                        </a:rPr>
                        <a:t>“Thank you. For all the opportunities for my children. Staff work so hard. We love St Mary’s!”</a:t>
                      </a:r>
                      <a:endParaRPr lang="en-GB" sz="1800" b="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852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0796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7F1626-A343-440B-98A1-14FA26188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16487"/>
            <a:ext cx="12192000" cy="811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F011F2-87F2-47A1-9E8E-4F839E7C246F}"/>
              </a:ext>
            </a:extLst>
          </p:cNvPr>
          <p:cNvSpPr txBox="1"/>
          <p:nvPr/>
        </p:nvSpPr>
        <p:spPr>
          <a:xfrm>
            <a:off x="5340998" y="882341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u="sng" dirty="0">
                <a:latin typeface="Kristen ITC" panose="03050502040202030202" pitchFamily="66" charset="0"/>
              </a:rPr>
              <a:t>SLT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4EFFC0F7-5182-4DE1-99EE-34E64336A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602" y="1644651"/>
            <a:ext cx="1344612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8B2F07-24EE-418B-A630-B80781B19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195" y="1618220"/>
            <a:ext cx="1349375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5">
            <a:extLst>
              <a:ext uri="{FF2B5EF4-FFF2-40B4-BE49-F238E27FC236}">
                <a16:creationId xmlns:a16="http://schemas.microsoft.com/office/drawing/2014/main" id="{1FA5D8B6-0360-4E3F-B12B-731E50C98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207" y="3733893"/>
            <a:ext cx="98875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dirty="0"/>
              <a:t>	Mrs Yorke	 Mrs Davis	Mrs </a:t>
            </a:r>
            <a:r>
              <a:rPr lang="en-GB" altLang="en-US" dirty="0" err="1"/>
              <a:t>Noone</a:t>
            </a:r>
            <a:r>
              <a:rPr lang="en-GB" altLang="en-US" dirty="0"/>
              <a:t>	Miss </a:t>
            </a:r>
            <a:r>
              <a:rPr lang="en-GB" altLang="en-US" dirty="0" err="1"/>
              <a:t>Preedy</a:t>
            </a:r>
            <a:r>
              <a:rPr lang="en-GB" altLang="en-US" dirty="0"/>
              <a:t>      	Mrs Jones</a:t>
            </a:r>
          </a:p>
          <a:p>
            <a:r>
              <a:rPr lang="en-GB" altLang="en-US" dirty="0"/>
              <a:t>	Headteacher      Deputy Headteacher	     AHT		     AHT	              Senior Teacher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11C28C-86FA-4BF6-89B4-5271AFF8CD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265" y="1370344"/>
            <a:ext cx="1490609" cy="22339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E4F4BC-34EC-4B1F-A77B-5D01B004DB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608" y="1459631"/>
            <a:ext cx="1455336" cy="21810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9C3614-2EA3-450E-A16A-049677061D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3"/>
          <a:stretch/>
        </p:blipFill>
        <p:spPr>
          <a:xfrm>
            <a:off x="3551535" y="1734266"/>
            <a:ext cx="1466130" cy="192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76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0E7FD766-BF9F-4450-BBD1-9B088EB863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altLang="en-US" dirty="0">
                <a:latin typeface="Comic Sans MS" panose="030F0702030302020204" pitchFamily="66" charset="0"/>
              </a:rPr>
              <a:t>Key Adults</a:t>
            </a:r>
          </a:p>
        </p:txBody>
      </p:sp>
      <p:pic>
        <p:nvPicPr>
          <p:cNvPr id="7173" name="Picture 6">
            <a:extLst>
              <a:ext uri="{FF2B5EF4-FFF2-40B4-BE49-F238E27FC236}">
                <a16:creationId xmlns:a16="http://schemas.microsoft.com/office/drawing/2014/main" id="{73AA4C27-7697-4A13-99C1-48D9CEADE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529" y="2230274"/>
            <a:ext cx="1420813" cy="213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>
            <a:extLst>
              <a:ext uri="{FF2B5EF4-FFF2-40B4-BE49-F238E27FC236}">
                <a16:creationId xmlns:a16="http://schemas.microsoft.com/office/drawing/2014/main" id="{E6CBBEF0-BBFC-45DC-A871-C96B295A1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845" y="2172096"/>
            <a:ext cx="1422400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4">
            <a:extLst>
              <a:ext uri="{FF2B5EF4-FFF2-40B4-BE49-F238E27FC236}">
                <a16:creationId xmlns:a16="http://schemas.microsoft.com/office/drawing/2014/main" id="{2A675CEA-EE56-4E63-AEFF-14F848C96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680" y="2194280"/>
            <a:ext cx="1420813" cy="21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9" name="TextBox 17">
            <a:extLst>
              <a:ext uri="{FF2B5EF4-FFF2-40B4-BE49-F238E27FC236}">
                <a16:creationId xmlns:a16="http://schemas.microsoft.com/office/drawing/2014/main" id="{0EB53346-CCEC-4562-A3DA-784F803F8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6094" y="4346714"/>
            <a:ext cx="1024848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dirty="0"/>
              <a:t>Mrs Richards	    Mrs Russell             Miss </a:t>
            </a:r>
            <a:r>
              <a:rPr lang="en-GB" altLang="en-US" dirty="0" err="1"/>
              <a:t>Detheridge</a:t>
            </a:r>
            <a:r>
              <a:rPr lang="en-GB" altLang="en-US" dirty="0"/>
              <a:t>	 Mrs Campbell	Mrs Pitt	       </a:t>
            </a:r>
          </a:p>
          <a:p>
            <a:r>
              <a:rPr lang="en-GB" altLang="en-US" dirty="0"/>
              <a:t> YRT Teacher (p/t)       YRT Teacher (p/t)     YRB Teacher                 YRT TA                  YRB TA          </a:t>
            </a:r>
          </a:p>
          <a:p>
            <a:r>
              <a:rPr lang="en-GB" altLang="en-US" dirty="0"/>
              <a:t> EYFS Lead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96F819-7876-4662-8BD6-D55B2D53F2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46304"/>
            <a:ext cx="12192000" cy="811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9EB586-C07D-4EF5-8841-87DEDDB4BCA3}"/>
              </a:ext>
            </a:extLst>
          </p:cNvPr>
          <p:cNvSpPr txBox="1"/>
          <p:nvPr/>
        </p:nvSpPr>
        <p:spPr>
          <a:xfrm>
            <a:off x="5320214" y="1398301"/>
            <a:ext cx="1370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u="sng" dirty="0">
                <a:latin typeface="Kristen ITC" panose="03050502040202030202" pitchFamily="66" charset="0"/>
              </a:rPr>
              <a:t>EYFS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EBD5F5-14F3-48F8-9763-275F50EB14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838" y="2113004"/>
            <a:ext cx="1483093" cy="22226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C2C39F-DCE8-4239-B559-815218D7FE8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7"/>
          <a:stretch/>
        </p:blipFill>
        <p:spPr>
          <a:xfrm>
            <a:off x="6716083" y="2226562"/>
            <a:ext cx="1583855" cy="213330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7F1626-A343-440B-98A1-14FA26188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36583"/>
            <a:ext cx="12192000" cy="811696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AE379534-B2C2-4250-8FE4-1FC00B45DD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199" y="1189089"/>
            <a:ext cx="10515600" cy="1325563"/>
          </a:xfrm>
        </p:spPr>
        <p:txBody>
          <a:bodyPr/>
          <a:lstStyle/>
          <a:p>
            <a:pPr algn="ctr" eaLnBrk="1" hangingPunct="1"/>
            <a:r>
              <a:rPr lang="en-GB" altLang="en-US" dirty="0">
                <a:latin typeface="Comic Sans MS" panose="030F0702030302020204" pitchFamily="66" charset="0"/>
              </a:rPr>
              <a:t>What to expect at St Mary’s…</a:t>
            </a:r>
          </a:p>
        </p:txBody>
      </p:sp>
      <p:pic>
        <p:nvPicPr>
          <p:cNvPr id="1026" name="Picture 2" descr="https://eschoolscore.blob.core.windows.net/production/schools/1275/users/1144848/tbBIVM221F?sv=2018-11-09&amp;ss=b&amp;srt=o&amp;sp=r&amp;st=2017-02-23T00:00:00Z&amp;se=2023-11-14T21:13:02Z&amp;spr=https&amp;sig=mxlhzWvvY7IH5iE95RT74wzLsTNREa1HcdfsMi7g2XY%3D">
            <a:extLst>
              <a:ext uri="{FF2B5EF4-FFF2-40B4-BE49-F238E27FC236}">
                <a16:creationId xmlns:a16="http://schemas.microsoft.com/office/drawing/2014/main" id="{FA1D0F2F-6A99-429B-9715-37F813D77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010" y="2823586"/>
            <a:ext cx="4775977" cy="249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45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B3D3CF-5C0A-4F01-810C-E2296F359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36583"/>
            <a:ext cx="12192000" cy="8116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9B4574-C960-49EF-BFD6-C9687A5E83D7}"/>
              </a:ext>
            </a:extLst>
          </p:cNvPr>
          <p:cNvSpPr/>
          <p:nvPr/>
        </p:nvSpPr>
        <p:spPr>
          <a:xfrm>
            <a:off x="2532184" y="342717"/>
            <a:ext cx="7506119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>
                <a:solidFill>
                  <a:srgbClr val="000080"/>
                </a:solidFill>
                <a:latin typeface="system-ui"/>
              </a:rPr>
              <a:t>OUR MISSION</a:t>
            </a:r>
          </a:p>
          <a:p>
            <a:pPr algn="ctr"/>
            <a:endParaRPr lang="en-US" sz="2800" u="sng" dirty="0">
              <a:solidFill>
                <a:srgbClr val="333333"/>
              </a:solidFill>
              <a:latin typeface="system-ui"/>
            </a:endParaRPr>
          </a:p>
          <a:p>
            <a:pPr algn="ctr"/>
            <a:r>
              <a:rPr lang="en-US" sz="2800" b="1" dirty="0">
                <a:solidFill>
                  <a:srgbClr val="000080"/>
                </a:solidFill>
                <a:latin typeface="system-ui"/>
              </a:rPr>
              <a:t>TO LOVE GOD ABOVE ALL THINGS</a:t>
            </a:r>
            <a:endParaRPr lang="en-US" sz="2800" dirty="0">
              <a:solidFill>
                <a:srgbClr val="333333"/>
              </a:solidFill>
              <a:latin typeface="system-ui"/>
            </a:endParaRPr>
          </a:p>
          <a:p>
            <a:pPr algn="ctr"/>
            <a:r>
              <a:rPr lang="en-US" sz="2800" b="1" dirty="0">
                <a:solidFill>
                  <a:srgbClr val="000080"/>
                </a:solidFill>
                <a:latin typeface="system-ui"/>
              </a:rPr>
              <a:t>BY</a:t>
            </a:r>
            <a:br>
              <a:rPr lang="en-US" sz="2800" dirty="0">
                <a:solidFill>
                  <a:srgbClr val="333333"/>
                </a:solidFill>
                <a:latin typeface="system-ui"/>
              </a:rPr>
            </a:br>
            <a:r>
              <a:rPr lang="en-US" sz="2800" b="1" dirty="0">
                <a:solidFill>
                  <a:srgbClr val="000080"/>
                </a:solidFill>
                <a:latin typeface="system-ui"/>
              </a:rPr>
              <a:t>LEARNING TOGETHER</a:t>
            </a:r>
            <a:br>
              <a:rPr lang="en-US" sz="2800" dirty="0">
                <a:solidFill>
                  <a:srgbClr val="333333"/>
                </a:solidFill>
                <a:latin typeface="system-ui"/>
              </a:rPr>
            </a:br>
            <a:r>
              <a:rPr lang="en-US" sz="2800" b="1" dirty="0">
                <a:solidFill>
                  <a:srgbClr val="000080"/>
                </a:solidFill>
                <a:latin typeface="system-ui"/>
              </a:rPr>
              <a:t>LOVING OURSELVES</a:t>
            </a:r>
            <a:br>
              <a:rPr lang="en-US" sz="2800" dirty="0">
                <a:solidFill>
                  <a:srgbClr val="333333"/>
                </a:solidFill>
                <a:latin typeface="system-ui"/>
              </a:rPr>
            </a:br>
            <a:r>
              <a:rPr lang="en-US" sz="2800" b="1" dirty="0">
                <a:solidFill>
                  <a:srgbClr val="000080"/>
                </a:solidFill>
                <a:latin typeface="system-ui"/>
              </a:rPr>
              <a:t>LOVING EACH OTHER</a:t>
            </a:r>
            <a:br>
              <a:rPr lang="en-US" sz="2800" dirty="0">
                <a:solidFill>
                  <a:srgbClr val="333333"/>
                </a:solidFill>
                <a:latin typeface="system-ui"/>
              </a:rPr>
            </a:br>
            <a:r>
              <a:rPr lang="en-US" sz="2800" b="1" dirty="0">
                <a:solidFill>
                  <a:srgbClr val="000080"/>
                </a:solidFill>
                <a:latin typeface="system-ui"/>
              </a:rPr>
              <a:t>LOVING ALL PEOPLE</a:t>
            </a:r>
            <a:br>
              <a:rPr lang="en-US" sz="2800" dirty="0">
                <a:solidFill>
                  <a:srgbClr val="333333"/>
                </a:solidFill>
                <a:latin typeface="system-ui"/>
              </a:rPr>
            </a:br>
            <a:r>
              <a:rPr lang="en-US" sz="2800" b="1" dirty="0">
                <a:solidFill>
                  <a:srgbClr val="000080"/>
                </a:solidFill>
                <a:latin typeface="system-ui"/>
              </a:rPr>
              <a:t>LOVING LIFE ITSELF</a:t>
            </a:r>
            <a:endParaRPr lang="en-US" sz="2800" dirty="0">
              <a:solidFill>
                <a:srgbClr val="333333"/>
              </a:solidFill>
              <a:latin typeface="system-ui"/>
            </a:endParaRPr>
          </a:p>
          <a:p>
            <a:pPr algn="ctr"/>
            <a:r>
              <a:rPr lang="en-US" sz="2800" b="1" dirty="0">
                <a:solidFill>
                  <a:srgbClr val="000080"/>
                </a:solidFill>
                <a:latin typeface="system-ui"/>
              </a:rPr>
              <a:t>AND</a:t>
            </a:r>
            <a:endParaRPr lang="en-US" sz="2800" dirty="0">
              <a:solidFill>
                <a:srgbClr val="333333"/>
              </a:solidFill>
              <a:latin typeface="system-ui"/>
            </a:endParaRPr>
          </a:p>
          <a:p>
            <a:pPr algn="ctr"/>
            <a:r>
              <a:rPr lang="en-US" sz="2800" b="1" dirty="0">
                <a:solidFill>
                  <a:srgbClr val="000080"/>
                </a:solidFill>
                <a:latin typeface="system-ui"/>
              </a:rPr>
              <a:t>CONSTANTLY STRIVING FOR</a:t>
            </a:r>
            <a:br>
              <a:rPr lang="en-US" sz="2800" dirty="0">
                <a:solidFill>
                  <a:srgbClr val="333333"/>
                </a:solidFill>
                <a:latin typeface="system-ui"/>
              </a:rPr>
            </a:br>
            <a:r>
              <a:rPr lang="en-US" sz="2800" b="1" dirty="0">
                <a:solidFill>
                  <a:srgbClr val="000080"/>
                </a:solidFill>
                <a:latin typeface="system-ui"/>
              </a:rPr>
              <a:t>EXCELLENCE</a:t>
            </a:r>
            <a:br>
              <a:rPr lang="en-US" sz="2800" dirty="0">
                <a:solidFill>
                  <a:srgbClr val="333333"/>
                </a:solidFill>
                <a:latin typeface="system-ui"/>
              </a:rPr>
            </a:br>
            <a:r>
              <a:rPr lang="en-US" sz="2800" b="1" dirty="0">
                <a:solidFill>
                  <a:srgbClr val="000080"/>
                </a:solidFill>
                <a:latin typeface="system-ui"/>
              </a:rPr>
              <a:t>WORTHY OF OUR GOD GIVEN GIFTS</a:t>
            </a:r>
            <a:r>
              <a:rPr lang="en-US" b="1" dirty="0">
                <a:solidFill>
                  <a:srgbClr val="000080"/>
                </a:solidFill>
                <a:latin typeface="system-ui"/>
              </a:rPr>
              <a:t>.</a:t>
            </a:r>
            <a:endParaRPr lang="en-US" b="0" i="0" dirty="0">
              <a:solidFill>
                <a:srgbClr val="333333"/>
              </a:solidFill>
              <a:effectLst/>
              <a:latin typeface="system-ui"/>
            </a:endParaRPr>
          </a:p>
        </p:txBody>
      </p:sp>
    </p:spTree>
    <p:extLst>
      <p:ext uri="{BB962C8B-B14F-4D97-AF65-F5344CB8AC3E}">
        <p14:creationId xmlns:p14="http://schemas.microsoft.com/office/powerpoint/2010/main" val="82389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2D4DCB-56B5-47DD-B8A9-238FF4587132}"/>
              </a:ext>
            </a:extLst>
          </p:cNvPr>
          <p:cNvSpPr txBox="1"/>
          <p:nvPr/>
        </p:nvSpPr>
        <p:spPr>
          <a:xfrm>
            <a:off x="1481137" y="37838"/>
            <a:ext cx="9229725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00B0F0"/>
                </a:solidFill>
              </a:rPr>
              <a:t>Catholic Life at the heart of everything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4C38F3-49E8-4F3E-9E47-FC305C037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16487"/>
            <a:ext cx="12192000" cy="811696"/>
          </a:xfrm>
          <a:prstGeom prst="rect">
            <a:avLst/>
          </a:prstGeom>
        </p:spPr>
      </p:pic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D4B1B7DC-8F93-48ED-B3A7-9D0134FA1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73" y="1045029"/>
            <a:ext cx="3125816" cy="234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">
            <a:extLst>
              <a:ext uri="{FF2B5EF4-FFF2-40B4-BE49-F238E27FC236}">
                <a16:creationId xmlns:a16="http://schemas.microsoft.com/office/drawing/2014/main" id="{5A73179B-0970-408C-9F85-83271CF59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77" y="3627141"/>
            <a:ext cx="3193538" cy="238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">
            <a:extLst>
              <a:ext uri="{FF2B5EF4-FFF2-40B4-BE49-F238E27FC236}">
                <a16:creationId xmlns:a16="http://schemas.microsoft.com/office/drawing/2014/main" id="{226F1A6B-BB5E-4894-9495-02CB7DD64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629" y="2905227"/>
            <a:ext cx="2257110" cy="300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">
            <a:extLst>
              <a:ext uri="{FF2B5EF4-FFF2-40B4-BE49-F238E27FC236}">
                <a16:creationId xmlns:a16="http://schemas.microsoft.com/office/drawing/2014/main" id="{1408FBA2-DEED-4944-B939-C52E18008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002" y="909059"/>
            <a:ext cx="2257111" cy="30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">
            <a:extLst>
              <a:ext uri="{FF2B5EF4-FFF2-40B4-BE49-F238E27FC236}">
                <a16:creationId xmlns:a16="http://schemas.microsoft.com/office/drawing/2014/main" id="{E761AE9C-B704-4E50-AAEC-5356E48D13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2" b="8737"/>
          <a:stretch/>
        </p:blipFill>
        <p:spPr bwMode="auto">
          <a:xfrm>
            <a:off x="9012224" y="1503006"/>
            <a:ext cx="3074796" cy="169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">
            <a:extLst>
              <a:ext uri="{FF2B5EF4-FFF2-40B4-BE49-F238E27FC236}">
                <a16:creationId xmlns:a16="http://schemas.microsoft.com/office/drawing/2014/main" id="{E6BC63FB-023C-4C78-9F36-91CB9F2AA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582" y="4041666"/>
            <a:ext cx="188595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">
            <a:extLst>
              <a:ext uri="{FF2B5EF4-FFF2-40B4-BE49-F238E27FC236}">
                <a16:creationId xmlns:a16="http://schemas.microsoft.com/office/drawing/2014/main" id="{CB2049D9-CD58-410A-9234-D00FAEE5D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780" y="3322701"/>
            <a:ext cx="3179684" cy="238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Image">
            <a:extLst>
              <a:ext uri="{FF2B5EF4-FFF2-40B4-BE49-F238E27FC236}">
                <a16:creationId xmlns:a16="http://schemas.microsoft.com/office/drawing/2014/main" id="{49605012-2E81-4B67-BC49-13F5D86C7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224" y="865345"/>
            <a:ext cx="2695111" cy="193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735A28-AFB2-4D64-B777-F3970338383F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90" y="90519"/>
            <a:ext cx="906780" cy="906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4B70B0-B8EF-4759-B013-63C9B2328E1E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224" y="723481"/>
            <a:ext cx="2995556" cy="6914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9503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2D4DCB-56B5-47DD-B8A9-238FF4587132}"/>
              </a:ext>
            </a:extLst>
          </p:cNvPr>
          <p:cNvSpPr txBox="1"/>
          <p:nvPr/>
        </p:nvSpPr>
        <p:spPr>
          <a:xfrm>
            <a:off x="4830613" y="79213"/>
            <a:ext cx="335689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B0F0"/>
                </a:solidFill>
              </a:rPr>
              <a:t>Inclusivity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C0A1CB-EBE0-4536-BA1D-30B389CEF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16487"/>
            <a:ext cx="12192000" cy="811696"/>
          </a:xfrm>
          <a:prstGeom prst="rect">
            <a:avLst/>
          </a:prstGeom>
        </p:spPr>
      </p:pic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F7EE1130-1E31-41B5-8E3D-4FF14513B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6560" y="360772"/>
            <a:ext cx="2030767" cy="270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">
            <a:extLst>
              <a:ext uri="{FF2B5EF4-FFF2-40B4-BE49-F238E27FC236}">
                <a16:creationId xmlns:a16="http://schemas.microsoft.com/office/drawing/2014/main" id="{077139B0-5407-4D1C-A293-4028ED2CA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9" y="3215936"/>
            <a:ext cx="323850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">
            <a:extLst>
              <a:ext uri="{FF2B5EF4-FFF2-40B4-BE49-F238E27FC236}">
                <a16:creationId xmlns:a16="http://schemas.microsoft.com/office/drawing/2014/main" id="{6EDF9AE2-A1B0-4D09-964D-64D808FF3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124" y="968868"/>
            <a:ext cx="2750228" cy="206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">
            <a:extLst>
              <a:ext uri="{FF2B5EF4-FFF2-40B4-BE49-F238E27FC236}">
                <a16:creationId xmlns:a16="http://schemas.microsoft.com/office/drawing/2014/main" id="{4A4A199B-ACC3-4993-8CE4-F8B958D9F7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8" b="10681"/>
          <a:stretch/>
        </p:blipFill>
        <p:spPr bwMode="auto">
          <a:xfrm>
            <a:off x="6509058" y="3183561"/>
            <a:ext cx="2472395" cy="269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">
            <a:extLst>
              <a:ext uri="{FF2B5EF4-FFF2-40B4-BE49-F238E27FC236}">
                <a16:creationId xmlns:a16="http://schemas.microsoft.com/office/drawing/2014/main" id="{D22793F5-FE5E-41C5-9A4C-26319F8D6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01" y="323850"/>
            <a:ext cx="1964462" cy="261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">
            <a:extLst>
              <a:ext uri="{FF2B5EF4-FFF2-40B4-BE49-F238E27FC236}">
                <a16:creationId xmlns:a16="http://schemas.microsoft.com/office/drawing/2014/main" id="{7AF027D0-5048-4B7E-8E4D-0B919676D6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8"/>
          <a:stretch/>
        </p:blipFill>
        <p:spPr bwMode="auto">
          <a:xfrm>
            <a:off x="9123717" y="3281001"/>
            <a:ext cx="2850031" cy="239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">
            <a:extLst>
              <a:ext uri="{FF2B5EF4-FFF2-40B4-BE49-F238E27FC236}">
                <a16:creationId xmlns:a16="http://schemas.microsoft.com/office/drawing/2014/main" id="{9738E2B7-0326-4907-BA51-957BBC7EA2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9" r="5037" b="12271"/>
          <a:stretch/>
        </p:blipFill>
        <p:spPr bwMode="auto">
          <a:xfrm>
            <a:off x="3723196" y="3188303"/>
            <a:ext cx="2560348" cy="269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201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2D4DCB-56B5-47DD-B8A9-238FF4587132}"/>
              </a:ext>
            </a:extLst>
          </p:cNvPr>
          <p:cNvSpPr txBox="1"/>
          <p:nvPr/>
        </p:nvSpPr>
        <p:spPr>
          <a:xfrm>
            <a:off x="2790826" y="323850"/>
            <a:ext cx="664845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00B0F0"/>
                </a:solidFill>
              </a:rPr>
              <a:t>Pupils as leaders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C0A1CB-EBE0-4536-BA1D-30B389CEF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16487"/>
            <a:ext cx="12192000" cy="8116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12DC0D-C334-415D-850D-9A3043190AC7}"/>
              </a:ext>
            </a:extLst>
          </p:cNvPr>
          <p:cNvSpPr txBox="1"/>
          <p:nvPr/>
        </p:nvSpPr>
        <p:spPr>
          <a:xfrm>
            <a:off x="1187872" y="338116"/>
            <a:ext cx="15648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u="sng" dirty="0">
                <a:latin typeface="Kristen ITC" panose="03050502040202030202" pitchFamily="66" charset="0"/>
              </a:rPr>
              <a:t>School </a:t>
            </a:r>
          </a:p>
          <a:p>
            <a:r>
              <a:rPr lang="en-GB" sz="2800" u="sng" dirty="0">
                <a:latin typeface="Kristen ITC" panose="03050502040202030202" pitchFamily="66" charset="0"/>
              </a:rPr>
              <a:t>Council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711BC7-80D7-4435-829D-B46B34FDE529}"/>
              </a:ext>
            </a:extLst>
          </p:cNvPr>
          <p:cNvSpPr txBox="1"/>
          <p:nvPr/>
        </p:nvSpPr>
        <p:spPr>
          <a:xfrm>
            <a:off x="1150164" y="3402501"/>
            <a:ext cx="17812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u="sng" dirty="0">
                <a:latin typeface="Kristen ITC" panose="03050502040202030202" pitchFamily="66" charset="0"/>
              </a:rPr>
              <a:t>Spiritual </a:t>
            </a:r>
          </a:p>
          <a:p>
            <a:r>
              <a:rPr lang="en-GB" sz="2800" u="sng" dirty="0">
                <a:latin typeface="Kristen ITC" panose="03050502040202030202" pitchFamily="66" charset="0"/>
              </a:rPr>
              <a:t>Council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72F6BD-70A1-4E1A-AEFB-C46972B640D0}"/>
              </a:ext>
            </a:extLst>
          </p:cNvPr>
          <p:cNvSpPr txBox="1"/>
          <p:nvPr/>
        </p:nvSpPr>
        <p:spPr>
          <a:xfrm>
            <a:off x="9979416" y="318346"/>
            <a:ext cx="14334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u="sng" dirty="0">
                <a:latin typeface="Kristen ITC" panose="03050502040202030202" pitchFamily="66" charset="0"/>
              </a:rPr>
              <a:t>Play</a:t>
            </a:r>
          </a:p>
          <a:p>
            <a:r>
              <a:rPr lang="en-GB" sz="2800" u="sng" dirty="0">
                <a:latin typeface="Kristen ITC" panose="03050502040202030202" pitchFamily="66" charset="0"/>
              </a:rPr>
              <a:t>leaders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F8CB86-B0E2-4C7B-8D6C-1DF5D93EEA73}"/>
              </a:ext>
            </a:extLst>
          </p:cNvPr>
          <p:cNvSpPr txBox="1"/>
          <p:nvPr/>
        </p:nvSpPr>
        <p:spPr>
          <a:xfrm>
            <a:off x="4517363" y="3380461"/>
            <a:ext cx="37753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u="sng" dirty="0">
                <a:latin typeface="Kristen ITC" panose="03050502040202030202" pitchFamily="66" charset="0"/>
              </a:rPr>
              <a:t>Prefects</a:t>
            </a:r>
          </a:p>
          <a:p>
            <a:r>
              <a:rPr lang="en-GB" sz="2800" u="sng" dirty="0">
                <a:latin typeface="Kristen ITC" panose="03050502040202030202" pitchFamily="66" charset="0"/>
              </a:rPr>
              <a:t>Head boy/Head girl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18BA6D-2FE0-4F0E-AF08-4AADC228A3B0}"/>
              </a:ext>
            </a:extLst>
          </p:cNvPr>
          <p:cNvSpPr txBox="1"/>
          <p:nvPr/>
        </p:nvSpPr>
        <p:spPr>
          <a:xfrm>
            <a:off x="3980222" y="1373600"/>
            <a:ext cx="16498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u="sng" dirty="0">
                <a:latin typeface="Kristen ITC" panose="03050502040202030202" pitchFamily="66" charset="0"/>
              </a:rPr>
              <a:t>CAFOD</a:t>
            </a:r>
          </a:p>
          <a:p>
            <a:r>
              <a:rPr lang="en-GB" sz="2800" u="sng" dirty="0">
                <a:latin typeface="Kristen ITC" panose="03050502040202030202" pitchFamily="66" charset="0"/>
              </a:rPr>
              <a:t>club</a:t>
            </a:r>
          </a:p>
        </p:txBody>
      </p:sp>
      <p:pic>
        <p:nvPicPr>
          <p:cNvPr id="16" name="Picture 2" descr="https://eschoolscore.blob.core.windows.net/production/schools/1275/users/1144848/tbBIVM221F?sv=2018-11-09&amp;ss=b&amp;srt=o&amp;sp=r&amp;st=2017-02-23T00:00:00Z&amp;se=2023-11-14T21:13:02Z&amp;spr=https&amp;sig=mxlhzWvvY7IH5iE95RT74wzLsTNREa1HcdfsMi7g2XY%3D">
            <a:extLst>
              <a:ext uri="{FF2B5EF4-FFF2-40B4-BE49-F238E27FC236}">
                <a16:creationId xmlns:a16="http://schemas.microsoft.com/office/drawing/2014/main" id="{CF42FB68-31FB-4E47-9A71-61FF4B29C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846" y="4356608"/>
            <a:ext cx="3394813" cy="177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507F435-5D43-4E44-8B02-B5CAAFF19A3F}"/>
              </a:ext>
            </a:extLst>
          </p:cNvPr>
          <p:cNvSpPr txBox="1"/>
          <p:nvPr/>
        </p:nvSpPr>
        <p:spPr>
          <a:xfrm>
            <a:off x="8937816" y="3472441"/>
            <a:ext cx="2972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u="sng" dirty="0">
                <a:latin typeface="Kristen ITC" panose="03050502040202030202" pitchFamily="66" charset="0"/>
              </a:rPr>
              <a:t>House Captains</a:t>
            </a:r>
          </a:p>
        </p:txBody>
      </p:sp>
      <p:pic>
        <p:nvPicPr>
          <p:cNvPr id="3076" name="Picture 4" descr="Image">
            <a:extLst>
              <a:ext uri="{FF2B5EF4-FFF2-40B4-BE49-F238E27FC236}">
                <a16:creationId xmlns:a16="http://schemas.microsoft.com/office/drawing/2014/main" id="{2AC7AC76-F59C-4CE2-A35B-5A61B038C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121" y="1398765"/>
            <a:ext cx="2575681" cy="193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">
            <a:extLst>
              <a:ext uri="{FF2B5EF4-FFF2-40B4-BE49-F238E27FC236}">
                <a16:creationId xmlns:a16="http://schemas.microsoft.com/office/drawing/2014/main" id="{4379FC09-E973-4E29-9334-923303C1D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75" y="1376018"/>
            <a:ext cx="2537836" cy="190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">
            <a:extLst>
              <a:ext uri="{FF2B5EF4-FFF2-40B4-BE49-F238E27FC236}">
                <a16:creationId xmlns:a16="http://schemas.microsoft.com/office/drawing/2014/main" id="{F5F3F464-3C88-48FB-9BD1-2E204F695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80" y="4437143"/>
            <a:ext cx="2714623" cy="207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">
            <a:extLst>
              <a:ext uri="{FF2B5EF4-FFF2-40B4-BE49-F238E27FC236}">
                <a16:creationId xmlns:a16="http://schemas.microsoft.com/office/drawing/2014/main" id="{792C1597-9357-45DC-8436-9B8DF40D0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807" y="1106105"/>
            <a:ext cx="2773173" cy="207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mage">
            <a:extLst>
              <a:ext uri="{FF2B5EF4-FFF2-40B4-BE49-F238E27FC236}">
                <a16:creationId xmlns:a16="http://schemas.microsoft.com/office/drawing/2014/main" id="{F44BA8F6-8143-4DB2-8967-B7FFE1CF9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936" y="4201913"/>
            <a:ext cx="3065169" cy="229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150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2D4DCB-56B5-47DD-B8A9-238FF4587132}"/>
              </a:ext>
            </a:extLst>
          </p:cNvPr>
          <p:cNvSpPr txBox="1"/>
          <p:nvPr/>
        </p:nvSpPr>
        <p:spPr>
          <a:xfrm>
            <a:off x="1014884" y="356474"/>
            <a:ext cx="1052288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B0F0"/>
                </a:solidFill>
              </a:rPr>
              <a:t>Excellent behaviour, attitudes and pastoral care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502644-30DD-4677-BB9A-F5532A4E4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16487"/>
            <a:ext cx="12192000" cy="8116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98E230-1A2A-424C-8172-A4C142CE5762}"/>
              </a:ext>
            </a:extLst>
          </p:cNvPr>
          <p:cNvSpPr txBox="1"/>
          <p:nvPr/>
        </p:nvSpPr>
        <p:spPr>
          <a:xfrm>
            <a:off x="296891" y="1217079"/>
            <a:ext cx="2587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u="sng" dirty="0">
                <a:latin typeface="Kristen ITC" panose="03050502040202030202" pitchFamily="66" charset="0"/>
              </a:rPr>
              <a:t>DSL Team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25D760-D761-44AF-A06B-9BA8C0CB7717}"/>
              </a:ext>
            </a:extLst>
          </p:cNvPr>
          <p:cNvSpPr txBox="1"/>
          <p:nvPr/>
        </p:nvSpPr>
        <p:spPr>
          <a:xfrm>
            <a:off x="3866992" y="1217079"/>
            <a:ext cx="3902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u="sng" dirty="0">
                <a:latin typeface="Kristen ITC" panose="03050502040202030202" pitchFamily="66" charset="0"/>
              </a:rPr>
              <a:t>Behaviour policy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B9FF7C-3935-4286-BF41-4A1C2D096FCC}"/>
              </a:ext>
            </a:extLst>
          </p:cNvPr>
          <p:cNvSpPr txBox="1"/>
          <p:nvPr/>
        </p:nvSpPr>
        <p:spPr>
          <a:xfrm>
            <a:off x="4760665" y="2870188"/>
            <a:ext cx="2114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u="sng" dirty="0">
                <a:latin typeface="Kristen ITC" panose="03050502040202030202" pitchFamily="66" charset="0"/>
              </a:rPr>
              <a:t>Rewards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24C5CA-751B-4C3D-B93C-BC38825D3955}"/>
              </a:ext>
            </a:extLst>
          </p:cNvPr>
          <p:cNvSpPr txBox="1"/>
          <p:nvPr/>
        </p:nvSpPr>
        <p:spPr>
          <a:xfrm>
            <a:off x="8849210" y="1213806"/>
            <a:ext cx="2688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u="sng" dirty="0">
                <a:latin typeface="Kristen ITC" panose="03050502040202030202" pitchFamily="66" charset="0"/>
              </a:rPr>
              <a:t>First-aiders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D2862A-9F96-49CA-942D-ECAA935C8B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734" t="34195" r="12266" b="10929"/>
          <a:stretch/>
        </p:blipFill>
        <p:spPr>
          <a:xfrm>
            <a:off x="221934" y="2186050"/>
            <a:ext cx="3400426" cy="1752262"/>
          </a:xfrm>
          <a:prstGeom prst="rect">
            <a:avLst/>
          </a:prstGeom>
        </p:spPr>
      </p:pic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288E2C25-E37E-4510-995A-525661874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449451" y="1965898"/>
            <a:ext cx="2426611" cy="71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F1BE4F2-81D4-49BF-BDFC-C53DA18E0DA6}"/>
              </a:ext>
            </a:extLst>
          </p:cNvPr>
          <p:cNvSpPr/>
          <p:nvPr/>
        </p:nvSpPr>
        <p:spPr>
          <a:xfrm>
            <a:off x="4760665" y="2032983"/>
            <a:ext cx="645348" cy="60264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CBB7197-67FB-40A6-A6CD-03828D630B36}"/>
              </a:ext>
            </a:extLst>
          </p:cNvPr>
          <p:cNvSpPr/>
          <p:nvPr/>
        </p:nvSpPr>
        <p:spPr>
          <a:xfrm>
            <a:off x="4019590" y="2023256"/>
            <a:ext cx="645348" cy="602641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Picture 2" descr="Image">
            <a:extLst>
              <a:ext uri="{FF2B5EF4-FFF2-40B4-BE49-F238E27FC236}">
                <a16:creationId xmlns:a16="http://schemas.microsoft.com/office/drawing/2014/main" id="{2461D84B-FC55-4FB3-8ABC-E58E2F536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993" y="1980652"/>
            <a:ext cx="3406989" cy="243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Ormskirk Lathom Park C of E Primary School - Class Dojo Info">
            <a:extLst>
              <a:ext uri="{FF2B5EF4-FFF2-40B4-BE49-F238E27FC236}">
                <a16:creationId xmlns:a16="http://schemas.microsoft.com/office/drawing/2014/main" id="{EA5A155C-AE2E-4C38-907B-6CD6521DD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321" y="4102731"/>
            <a:ext cx="1687781" cy="132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">
            <a:extLst>
              <a:ext uri="{FF2B5EF4-FFF2-40B4-BE49-F238E27FC236}">
                <a16:creationId xmlns:a16="http://schemas.microsoft.com/office/drawing/2014/main" id="{8BB83F53-39F1-4D12-B7D8-75655015D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751" y="3583605"/>
            <a:ext cx="2860012" cy="224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1069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1159</TotalTime>
  <Words>753</Words>
  <Application>Microsoft Office PowerPoint</Application>
  <PresentationFormat>Widescreen</PresentationFormat>
  <Paragraphs>134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Comic Sans MS</vt:lpstr>
      <vt:lpstr>Kristen ITC</vt:lpstr>
      <vt:lpstr>Segoe UI</vt:lpstr>
      <vt:lpstr>system-ui</vt:lpstr>
      <vt:lpstr>Times New Roman</vt:lpstr>
      <vt:lpstr>Office Theme</vt:lpstr>
      <vt:lpstr>Welcome to  St. Mary’s  Open Day</vt:lpstr>
      <vt:lpstr>PowerPoint Presentation</vt:lpstr>
      <vt:lpstr>Key Adults</vt:lpstr>
      <vt:lpstr>What to expect at St Mary’s…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it all begins…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 St. Mary’s  Open Day</dc:title>
  <dc:creator>Louise Price</dc:creator>
  <cp:lastModifiedBy>Amy Davis</cp:lastModifiedBy>
  <cp:revision>88</cp:revision>
  <cp:lastPrinted>2023-11-15T11:46:10Z</cp:lastPrinted>
  <dcterms:created xsi:type="dcterms:W3CDTF">2021-11-03T17:26:06Z</dcterms:created>
  <dcterms:modified xsi:type="dcterms:W3CDTF">2024-10-03T08:52:09Z</dcterms:modified>
</cp:coreProperties>
</file>