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38"/>
  </p:notesMasterIdLst>
  <p:sldIdLst>
    <p:sldId id="256" r:id="rId2"/>
    <p:sldId id="287" r:id="rId3"/>
    <p:sldId id="259" r:id="rId4"/>
    <p:sldId id="260" r:id="rId5"/>
    <p:sldId id="261" r:id="rId6"/>
    <p:sldId id="262" r:id="rId7"/>
    <p:sldId id="29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95" r:id="rId27"/>
    <p:sldId id="292" r:id="rId28"/>
    <p:sldId id="281" r:id="rId29"/>
    <p:sldId id="282" r:id="rId30"/>
    <p:sldId id="293" r:id="rId31"/>
    <p:sldId id="283" r:id="rId32"/>
    <p:sldId id="284" r:id="rId33"/>
    <p:sldId id="285" r:id="rId34"/>
    <p:sldId id="286" r:id="rId35"/>
    <p:sldId id="289" r:id="rId36"/>
    <p:sldId id="290" r:id="rId37"/>
  </p:sldIdLst>
  <p:sldSz cx="9144000" cy="5143500" type="screen16x9"/>
  <p:notesSz cx="6797675" cy="9926638"/>
  <p:embeddedFontLst>
    <p:embeddedFont>
      <p:font typeface="Calibri" panose="020F0502020204030204" pitchFamily="34" charset="0"/>
      <p:regular r:id="rId39"/>
      <p:bold r:id="rId40"/>
      <p:italic r:id="rId41"/>
      <p:boldItalic r:id="rId42"/>
    </p:embeddedFont>
    <p:embeddedFont>
      <p:font typeface="Cambria Math" panose="02040503050406030204" pitchFamily="18" charset="0"/>
      <p:regular r:id="rId43"/>
    </p:embeddedFont>
    <p:embeddedFont>
      <p:font typeface="Nunito" panose="020B0604020202020204" charset="0"/>
      <p:regular r:id="rId44"/>
      <p:bold r:id="rId45"/>
      <p:italic r:id="rId46"/>
      <p:boldItalic r:id="rId47"/>
    </p:embeddedFont>
    <p:embeddedFont>
      <p:font typeface="Nunito Sans SemiBold" panose="020B060402020202020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4694" autoAdjust="0"/>
  </p:normalViewPr>
  <p:slideViewPr>
    <p:cSldViewPr snapToGrid="0">
      <p:cViewPr varScale="1">
        <p:scale>
          <a:sx n="128" d="100"/>
          <a:sy n="128" d="100"/>
        </p:scale>
        <p:origin x="11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Questions are from the 2023 GPS SATs paper. </a:t>
            </a:r>
            <a:br>
              <a:rPr lang="en-GB" dirty="0"/>
            </a:br>
            <a:r>
              <a:rPr lang="en-GB" dirty="0"/>
              <a:t>For question 39, any appropriate subordinating conjunction can be used. </a:t>
            </a:r>
          </a:p>
          <a:p>
            <a:pPr marL="158750" indent="0">
              <a:buNone/>
            </a:pPr>
            <a:r>
              <a:rPr lang="en-GB" dirty="0"/>
              <a:t>For question 49 the answer scheme details several correct answers and answers that should not be accepted (e.g. misspellings of verb forms or errors in punctuation or capitalisation.)</a:t>
            </a:r>
          </a:p>
        </p:txBody>
      </p:sp>
    </p:spTree>
    <p:extLst>
      <p:ext uri="{BB962C8B-B14F-4D97-AF65-F5344CB8AC3E}">
        <p14:creationId xmlns:p14="http://schemas.microsoft.com/office/powerpoint/2010/main" val="3376840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Questions are from the 2023 Spelling SATs paper. </a:t>
            </a:r>
          </a:p>
        </p:txBody>
      </p:sp>
    </p:spTree>
    <p:extLst>
      <p:ext uri="{BB962C8B-B14F-4D97-AF65-F5344CB8AC3E}">
        <p14:creationId xmlns:p14="http://schemas.microsoft.com/office/powerpoint/2010/main" val="3084230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70548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Reading SATs paper. </a:t>
            </a:r>
          </a:p>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Reading SATs paper. </a:t>
            </a:r>
          </a:p>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Reading SATs paper. </a:t>
            </a:r>
          </a:p>
          <a:p>
            <a:pPr marL="158750" indent="0">
              <a:buNone/>
            </a:pPr>
            <a:endParaRPr lang="en-GB" dirty="0"/>
          </a:p>
        </p:txBody>
      </p:sp>
    </p:spTree>
    <p:extLst>
      <p:ext uri="{BB962C8B-B14F-4D97-AF65-F5344CB8AC3E}">
        <p14:creationId xmlns:p14="http://schemas.microsoft.com/office/powerpoint/2010/main" val="1284816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2% of questions: summarising main ideas from more than one paragraph.</a:t>
            </a:r>
          </a:p>
          <a:p>
            <a:pPr marL="158750" indent="0">
              <a:buNone/>
            </a:pPr>
            <a:r>
              <a:rPr lang="en-GB" dirty="0"/>
              <a:t>2% of questions: identify and/ or explain how information or narrative content is related and contributes to meaning as a whole</a:t>
            </a:r>
          </a:p>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81939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Arithmetic SATs paper. </a:t>
            </a:r>
          </a:p>
          <a:p>
            <a:pPr marL="158750" indent="0">
              <a:buNone/>
            </a:pPr>
            <a:r>
              <a:rPr lang="en-GB" dirty="0"/>
              <a:t>Identify that there are some questions that have 2 marks and some that have 1. </a:t>
            </a:r>
          </a:p>
        </p:txBody>
      </p:sp>
    </p:spTree>
    <p:extLst>
      <p:ext uri="{BB962C8B-B14F-4D97-AF65-F5344CB8AC3E}">
        <p14:creationId xmlns:p14="http://schemas.microsoft.com/office/powerpoint/2010/main" val="2354237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Arithmetic SATs paper. </a:t>
            </a:r>
          </a:p>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a:t>
            </a:r>
          </a:p>
        </p:txBody>
      </p:sp>
    </p:spTree>
    <p:extLst>
      <p:ext uri="{BB962C8B-B14F-4D97-AF65-F5344CB8AC3E}">
        <p14:creationId xmlns:p14="http://schemas.microsoft.com/office/powerpoint/2010/main" val="2572046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93431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Arithmetic SATs paper. </a:t>
            </a:r>
          </a:p>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2266761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paper 2 Reasoning SATs paper. </a:t>
            </a:r>
          </a:p>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paper 2 Reasoning SATs paper. </a:t>
            </a:r>
          </a:p>
          <a:p>
            <a:pPr marL="158750" indent="0">
              <a:buNone/>
            </a:pPr>
            <a:endParaRPr lang="en-GB" dirty="0"/>
          </a:p>
        </p:txBody>
      </p:sp>
    </p:spTree>
    <p:extLst>
      <p:ext uri="{BB962C8B-B14F-4D97-AF65-F5344CB8AC3E}">
        <p14:creationId xmlns:p14="http://schemas.microsoft.com/office/powerpoint/2010/main" val="218259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paper 3 Reasoning SATs paper. </a:t>
            </a:r>
          </a:p>
          <a:p>
            <a:pPr marL="158750" indent="0">
              <a:buNone/>
            </a:pPr>
            <a:endParaRPr lang="en-GB" dirty="0"/>
          </a:p>
        </p:txBody>
      </p:sp>
    </p:spTree>
    <p:extLst>
      <p:ext uri="{BB962C8B-B14F-4D97-AF65-F5344CB8AC3E}">
        <p14:creationId xmlns:p14="http://schemas.microsoft.com/office/powerpoint/2010/main" val="4212818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2023 paper 3 Reasoning SATs paper. </a:t>
            </a:r>
          </a:p>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C83F73-A7BE-4C91-9BBC-5A93F95F787E}" type="slidenum">
              <a:rPr lang="en-GB" smtClean="0"/>
              <a:pPr/>
              <a:t>26</a:t>
            </a:fld>
            <a:endParaRPr lang="en-GB" dirty="0"/>
          </a:p>
        </p:txBody>
      </p:sp>
    </p:spTree>
    <p:extLst>
      <p:ext uri="{BB962C8B-B14F-4D97-AF65-F5344CB8AC3E}">
        <p14:creationId xmlns:p14="http://schemas.microsoft.com/office/powerpoint/2010/main" val="4172507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96818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Encourage parents not to use past papers at home. If they want to use past papers with tutors, suggest that they could take copies of completed test home to work through with tutors. This may help them to work through </a:t>
            </a:r>
            <a:r>
              <a:rPr lang="en-GB"/>
              <a:t>specific misunderstandings. </a:t>
            </a:r>
          </a:p>
        </p:txBody>
      </p:sp>
    </p:spTree>
    <p:extLst>
      <p:ext uri="{BB962C8B-B14F-4D97-AF65-F5344CB8AC3E}">
        <p14:creationId xmlns:p14="http://schemas.microsoft.com/office/powerpoint/2010/main" val="3839377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Note that some schools will want to remove the first bullet point, encouraging pupils not to revise at home and instead keep revision in school.</a:t>
            </a:r>
          </a:p>
        </p:txBody>
      </p:sp>
    </p:spTree>
    <p:extLst>
      <p:ext uri="{BB962C8B-B14F-4D97-AF65-F5344CB8AC3E}">
        <p14:creationId xmlns:p14="http://schemas.microsoft.com/office/powerpoint/2010/main" val="3702807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6782516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290370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1297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495996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237005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19613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35603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t>
            </a:r>
            <a:r>
              <a:rPr lang="en-GB" dirty="0" err="1"/>
              <a:t>assets.publishing.service.gov.uk</a:t>
            </a:r>
            <a:r>
              <a:rPr lang="en-GB" dirty="0"/>
              <a:t>/government/uploads/system/uploads/</a:t>
            </a:r>
            <a:r>
              <a:rPr lang="en-GB" dirty="0" err="1"/>
              <a:t>attachment_data</a:t>
            </a:r>
            <a:r>
              <a:rPr lang="en-GB" dirty="0"/>
              <a:t>/file/1109963/2023_key_stage_2_access_arrangements_guidance.pdf) gives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810522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There is no separate test that would indicate a pupil is working above the national standard.</a:t>
            </a:r>
          </a:p>
          <a:p>
            <a:pPr marL="158750" indent="0">
              <a:buNone/>
            </a:pPr>
            <a:r>
              <a:rPr lang="en-GB" dirty="0"/>
              <a:t>A scaled score of less than 99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338021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a:blip r:embed="rId2">
            <a:alphaModFix/>
          </a:blip>
          <a:stretch>
            <a:fillRect/>
          </a:stretch>
        </p:blipFill>
        <p:spPr>
          <a:xfrm>
            <a:off x="4028000" y="1335094"/>
            <a:ext cx="1011651" cy="892000"/>
          </a:xfrm>
          <a:prstGeom prst="rect">
            <a:avLst/>
          </a:prstGeom>
          <a:noFill/>
          <a:ln>
            <a:noFill/>
          </a:ln>
        </p:spPr>
      </p:pic>
      <p:sp>
        <p:nvSpPr>
          <p:cNvPr id="14" name="Google Shape;14;p2"/>
          <p:cNvSpPr txBox="1">
            <a:spLocks noGrp="1"/>
          </p:cNvSpPr>
          <p:nvPr>
            <p:ph type="title"/>
          </p:nvPr>
        </p:nvSpPr>
        <p:spPr>
          <a:xfrm>
            <a:off x="311700" y="2636725"/>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100"/>
              <a:buFont typeface="Nunito"/>
              <a:buNone/>
              <a:defRPr sz="3100">
                <a:solidFill>
                  <a:srgbClr val="FFFFFF"/>
                </a:solidFill>
                <a:latin typeface="+mj-lt"/>
                <a:ea typeface="Nunito"/>
                <a:cs typeface="Nunito"/>
                <a:sym typeface="Nunito"/>
              </a:defRPr>
            </a:lvl1pPr>
            <a:lvl2pPr lvl="1"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33" name="Google Shape;33;p6"/>
          <p:cNvPicPr preferRelativeResize="0"/>
          <p:nvPr/>
        </p:nvPicPr>
        <p:blipFill>
          <a:blip r:embed="rId2">
            <a:alphaModFix/>
          </a:blip>
          <a:stretch>
            <a:fill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3">
  <p:cSld name="TITLE_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grpSp>
        <p:nvGrpSpPr>
          <p:cNvPr id="7" name="Group 6"/>
          <p:cNvGrpSpPr/>
          <p:nvPr/>
        </p:nvGrpSpPr>
        <p:grpSpPr>
          <a:xfrm>
            <a:off x="-8466" y="-6351"/>
            <a:ext cx="9169804" cy="5156201"/>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6" y="1803400"/>
            <a:ext cx="5826719"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6" y="3038126"/>
            <a:ext cx="5826719"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D16A48C6-1390-4593-899B-B241027A383B}" type="datetimeFigureOut">
              <a:rPr lang="en-GB" smtClean="0"/>
              <a:pPr/>
              <a:t>20/01/2025</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4A25D74-5E93-4D56-BEA5-71890DB6CE68}" type="slidenum">
              <a:rPr lang="en-GB" smtClean="0"/>
              <a:pPr/>
              <a:t>‹#›</a:t>
            </a:fld>
            <a:endParaRPr lang="en-GB" dirty="0"/>
          </a:p>
        </p:txBody>
      </p:sp>
    </p:spTree>
    <p:extLst>
      <p:ext uri="{BB962C8B-B14F-4D97-AF65-F5344CB8AC3E}">
        <p14:creationId xmlns:p14="http://schemas.microsoft.com/office/powerpoint/2010/main" val="19959490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lumMod val="20000"/>
            <a:lumOff val="8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1pPr>
            <a:lvl2pPr lvl="1"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2pPr>
            <a:lvl3pPr lvl="2"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3pPr>
            <a:lvl4pPr lvl="3"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4pPr>
            <a:lvl5pPr lvl="4"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5pPr>
            <a:lvl6pPr lvl="5"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6pPr>
            <a:lvl7pPr lvl="6"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7pPr>
            <a:lvl8pPr lvl="7"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8pPr>
            <a:lvl9pPr lvl="8"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Nunito Sans SemiBold"/>
              <a:buChar char="●"/>
              <a:defRPr sz="1800">
                <a:solidFill>
                  <a:schemeClr val="dk2"/>
                </a:solidFill>
                <a:latin typeface="Nunito Sans SemiBold"/>
                <a:ea typeface="Nunito Sans SemiBold"/>
                <a:cs typeface="Nunito Sans SemiBold"/>
                <a:sym typeface="Nunito Sans SemiBold"/>
              </a:defRPr>
            </a:lvl1pPr>
            <a:lvl2pPr marL="914400" lvl="1"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2pPr>
            <a:lvl3pPr marL="1371600" lvl="2"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3pPr>
            <a:lvl4pPr marL="1828800" lvl="3"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4pPr>
            <a:lvl5pPr marL="2286000" lvl="4"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5pPr>
            <a:lvl6pPr marL="2743200" lvl="5"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6pPr>
            <a:lvl7pPr marL="3200400" lvl="6"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7pPr>
            <a:lvl8pPr marL="3657600" lvl="7"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8pPr>
            <a:lvl9pPr marL="4114800" lvl="8" indent="-317500" rtl="0">
              <a:lnSpc>
                <a:spcPct val="115000"/>
              </a:lnSpc>
              <a:spcBef>
                <a:spcPts val="1600"/>
              </a:spcBef>
              <a:spcAft>
                <a:spcPts val="160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mn-lt"/>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68" r:id="rId3"/>
    <p:sldLayoutId id="2147483670"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0" i="0" u="none" strike="noStrike" cap="none">
          <a:solidFill>
            <a:schemeClr val="tx1"/>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2ahUKEwjw9oii65DhAhXN5eAKHV56DyIQjRx6BAgBEAU&amp;url=https://myyouthcareer.com/top-tips-to-score-highest-marks-in-12th-board-exams/&amp;psig=AOvVaw1wj88F4Fy08KDl1UnT3wSA&amp;ust=1553175334504807"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thirdspacelearning.com/blog/category/for-parent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thirdspacelearning.com/blog/category/for-parent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home.oxfordowl.co.uk/ks2-sats-support/" TargetMode="External"/><Relationship Id="rId5" Type="http://schemas.openxmlformats.org/officeDocument/2006/relationships/hyperlink" Target="https://www.bbc.co.uk/bitesize/primary#england" TargetMode="External"/><Relationship Id="rId4" Type="http://schemas.openxmlformats.org/officeDocument/2006/relationships/hyperlink" Target="https://whiteroseeducation.co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3"/>
          <p:cNvSpPr txBox="1">
            <a:spLocks noGrp="1"/>
          </p:cNvSpPr>
          <p:nvPr>
            <p:ph type="ctrTitle"/>
          </p:nvPr>
        </p:nvSpPr>
        <p:spPr>
          <a:xfrm>
            <a:off x="311700" y="2836625"/>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tx1"/>
                </a:solidFill>
                <a:latin typeface="+mj-lt"/>
                <a:ea typeface="Arial"/>
                <a:cs typeface="Arial"/>
                <a:sym typeface="Arial"/>
              </a:rPr>
              <a:t>Year 6 SATs 2025 Presentation for Parents, </a:t>
            </a:r>
            <a:r>
              <a:rPr lang="en-US" sz="4000" dirty="0" err="1">
                <a:solidFill>
                  <a:schemeClr val="tx1"/>
                </a:solidFill>
                <a:latin typeface="+mj-lt"/>
                <a:ea typeface="Arial"/>
                <a:cs typeface="Arial"/>
                <a:sym typeface="Arial"/>
              </a:rPr>
              <a:t>Carers</a:t>
            </a:r>
            <a:r>
              <a:rPr lang="en-US" sz="4000" dirty="0">
                <a:solidFill>
                  <a:schemeClr val="tx1"/>
                </a:solidFill>
                <a:latin typeface="+mj-lt"/>
                <a:ea typeface="Arial"/>
                <a:cs typeface="Arial"/>
                <a:sym typeface="Arial"/>
              </a:rPr>
              <a:t> &amp; Guardians</a:t>
            </a:r>
            <a:endParaRPr sz="3800" dirty="0">
              <a:solidFill>
                <a:schemeClr val="tx1"/>
              </a:solidFill>
              <a:latin typeface="+mj-lt"/>
              <a:ea typeface="Nunito Sans Light"/>
              <a:cs typeface="Nunito Sans Light"/>
              <a:sym typeface="Nunito Sans Light"/>
            </a:endParaRPr>
          </a:p>
        </p:txBody>
      </p:sp>
      <p:pic>
        <p:nvPicPr>
          <p:cNvPr id="6" name="Picture 5">
            <a:extLst>
              <a:ext uri="{FF2B5EF4-FFF2-40B4-BE49-F238E27FC236}">
                <a16:creationId xmlns:a16="http://schemas.microsoft.com/office/drawing/2014/main" id="{2848C04C-F9E9-4673-A4AC-75E971EF32B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37508" y="504496"/>
            <a:ext cx="1668983" cy="22091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F6FE183-6C7D-7D4B-B282-F3A140811F5C}"/>
              </a:ext>
            </a:extLst>
          </p:cNvPr>
          <p:cNvPicPr>
            <a:picLocks noChangeAspect="1"/>
          </p:cNvPicPr>
          <p:nvPr/>
        </p:nvPicPr>
        <p:blipFill>
          <a:blip r:embed="rId3"/>
          <a:stretch>
            <a:fillRect/>
          </a:stretch>
        </p:blipFill>
        <p:spPr>
          <a:xfrm>
            <a:off x="950839" y="3663343"/>
            <a:ext cx="4609317" cy="1178224"/>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1A4C3DAF-2649-2946-8227-D6BFF3A947F5}"/>
              </a:ext>
            </a:extLst>
          </p:cNvPr>
          <p:cNvPicPr>
            <a:picLocks noChangeAspect="1"/>
          </p:cNvPicPr>
          <p:nvPr/>
        </p:nvPicPr>
        <p:blipFill>
          <a:blip r:embed="rId4"/>
          <a:stretch>
            <a:fillRect/>
          </a:stretch>
        </p:blipFill>
        <p:spPr>
          <a:xfrm>
            <a:off x="217850" y="1174079"/>
            <a:ext cx="4211735" cy="1713248"/>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45173D53-7A4E-464D-9D86-30147B3A989B}"/>
              </a:ext>
            </a:extLst>
          </p:cNvPr>
          <p:cNvPicPr>
            <a:picLocks noChangeAspect="1"/>
          </p:cNvPicPr>
          <p:nvPr/>
        </p:nvPicPr>
        <p:blipFill>
          <a:blip r:embed="rId5"/>
          <a:stretch>
            <a:fillRect/>
          </a:stretch>
        </p:blipFill>
        <p:spPr>
          <a:xfrm>
            <a:off x="4138341" y="2241157"/>
            <a:ext cx="4787809" cy="1178223"/>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10</a:t>
            </a:fld>
            <a:endParaRPr lang="en"/>
          </a:p>
        </p:txBody>
      </p:sp>
      <p:grpSp>
        <p:nvGrpSpPr>
          <p:cNvPr id="5" name="Group 4">
            <a:extLst>
              <a:ext uri="{FF2B5EF4-FFF2-40B4-BE49-F238E27FC236}">
                <a16:creationId xmlns:a16="http://schemas.microsoft.com/office/drawing/2014/main" id="{32506F66-DA2B-4F27-8604-E2CE54DA20FA}"/>
              </a:ext>
            </a:extLst>
          </p:cNvPr>
          <p:cNvGrpSpPr/>
          <p:nvPr/>
        </p:nvGrpSpPr>
        <p:grpSpPr>
          <a:xfrm>
            <a:off x="1291522" y="2252181"/>
            <a:ext cx="4568102" cy="2745036"/>
            <a:chOff x="1291522" y="2252181"/>
            <a:chExt cx="4568102" cy="2745036"/>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2163482" y="2252181"/>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4223138" y="2696513"/>
              <a:ext cx="1636486" cy="434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Although, while</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1291522" y="4329216"/>
              <a:ext cx="3749859" cy="6680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t>
              </a:r>
              <a:r>
                <a:rPr lang="en-GB" sz="1400" dirty="0"/>
                <a:t>Over two thousand years ago, Britain was invaded by the Romans.</a:t>
              </a:r>
              <a:endParaRPr lang="en-GB" sz="1200" u="sng" dirty="0"/>
            </a:p>
          </p:txBody>
        </p:sp>
      </p:grpSp>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Grammar, Punctuation and Spelling: Paper 2 (spelling)</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5" name="Picture 4">
            <a:extLst>
              <a:ext uri="{FF2B5EF4-FFF2-40B4-BE49-F238E27FC236}">
                <a16:creationId xmlns:a16="http://schemas.microsoft.com/office/drawing/2014/main" id="{711C42A7-E2DA-5F4C-B374-CCD73F8E540F}"/>
              </a:ext>
            </a:extLst>
          </p:cNvPr>
          <p:cNvPicPr>
            <a:picLocks noChangeAspect="1"/>
          </p:cNvPicPr>
          <p:nvPr/>
        </p:nvPicPr>
        <p:blipFill>
          <a:blip r:embed="rId3"/>
          <a:stretch>
            <a:fillRect/>
          </a:stretch>
        </p:blipFill>
        <p:spPr>
          <a:xfrm>
            <a:off x="217850" y="1758463"/>
            <a:ext cx="4187508" cy="1857838"/>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68FB1DD0-C0A6-3948-92F2-B80038008155}"/>
              </a:ext>
            </a:extLst>
          </p:cNvPr>
          <p:cNvPicPr>
            <a:picLocks noChangeAspect="1"/>
          </p:cNvPicPr>
          <p:nvPr/>
        </p:nvPicPr>
        <p:blipFill>
          <a:blip r:embed="rId4"/>
          <a:stretch>
            <a:fillRect/>
          </a:stretch>
        </p:blipFill>
        <p:spPr>
          <a:xfrm>
            <a:off x="4989156" y="2348059"/>
            <a:ext cx="2722454" cy="23151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643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Tuesday 13</a:t>
            </a:r>
            <a:r>
              <a:rPr lang="en-GB" baseline="30000" dirty="0"/>
              <a:t>th</a:t>
            </a:r>
            <a:r>
              <a:rPr lang="en-GB" dirty="0"/>
              <a:t> May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3829573"/>
          </a:xfrm>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62957"/>
          </a:xfrm>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6" name="Picture 5">
            <a:extLst>
              <a:ext uri="{FF2B5EF4-FFF2-40B4-BE49-F238E27FC236}">
                <a16:creationId xmlns:a16="http://schemas.microsoft.com/office/drawing/2014/main" id="{C5029A36-4A25-8443-87A6-BE555CAE69DB}"/>
              </a:ext>
            </a:extLst>
          </p:cNvPr>
          <p:cNvPicPr>
            <a:picLocks noChangeAspect="1"/>
          </p:cNvPicPr>
          <p:nvPr/>
        </p:nvPicPr>
        <p:blipFill>
          <a:blip r:embed="rId3"/>
          <a:stretch>
            <a:fillRect/>
          </a:stretch>
        </p:blipFill>
        <p:spPr>
          <a:xfrm>
            <a:off x="217850" y="1702464"/>
            <a:ext cx="3624241" cy="1619234"/>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FBEBCD7F-DEA6-C84A-9DA2-BBD50E7D1CAE}"/>
              </a:ext>
            </a:extLst>
          </p:cNvPr>
          <p:cNvPicPr>
            <a:picLocks noChangeAspect="1"/>
          </p:cNvPicPr>
          <p:nvPr/>
        </p:nvPicPr>
        <p:blipFill>
          <a:blip r:embed="rId4"/>
          <a:stretch>
            <a:fillRect/>
          </a:stretch>
        </p:blipFill>
        <p:spPr>
          <a:xfrm>
            <a:off x="1122965" y="2978968"/>
            <a:ext cx="3449035" cy="2139912"/>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8FEF3A6E-1107-144B-8877-62FC7EB4A41A}"/>
              </a:ext>
            </a:extLst>
          </p:cNvPr>
          <p:cNvPicPr>
            <a:picLocks noChangeAspect="1"/>
          </p:cNvPicPr>
          <p:nvPr/>
        </p:nvPicPr>
        <p:blipFill>
          <a:blip r:embed="rId5"/>
          <a:stretch>
            <a:fillRect/>
          </a:stretch>
        </p:blipFill>
        <p:spPr>
          <a:xfrm>
            <a:off x="4846227" y="1291090"/>
            <a:ext cx="4174931" cy="32516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999291"/>
          </a:xfrm>
        </p:spPr>
        <p:txBody>
          <a:bodyPr/>
          <a:lstStyle/>
          <a:p>
            <a:pPr marL="114300" indent="0">
              <a:buNone/>
            </a:pPr>
            <a:r>
              <a:rPr lang="en-GB" dirty="0"/>
              <a:t>Example questions:</a:t>
            </a:r>
          </a:p>
          <a:p>
            <a:pPr marL="114300" indent="0">
              <a:buNone/>
            </a:pPr>
            <a:r>
              <a:rPr lang="en-GB" dirty="0"/>
              <a:t>Based on text 2: Bats Under the Bridge</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14</a:t>
            </a:fld>
            <a:endParaRPr lang="en"/>
          </a:p>
        </p:txBody>
      </p:sp>
      <p:pic>
        <p:nvPicPr>
          <p:cNvPr id="8" name="Picture 7">
            <a:extLst>
              <a:ext uri="{FF2B5EF4-FFF2-40B4-BE49-F238E27FC236}">
                <a16:creationId xmlns:a16="http://schemas.microsoft.com/office/drawing/2014/main" id="{196F9E59-4B77-8E44-90C7-5D110C10F153}"/>
              </a:ext>
            </a:extLst>
          </p:cNvPr>
          <p:cNvPicPr>
            <a:picLocks noChangeAspect="1"/>
          </p:cNvPicPr>
          <p:nvPr/>
        </p:nvPicPr>
        <p:blipFill>
          <a:blip r:embed="rId3"/>
          <a:stretch>
            <a:fillRect/>
          </a:stretch>
        </p:blipFill>
        <p:spPr>
          <a:xfrm>
            <a:off x="217850" y="1519356"/>
            <a:ext cx="4033853" cy="2419154"/>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4A450D0F-D0F2-0B48-AD1E-A213FCDA1BC8}"/>
              </a:ext>
            </a:extLst>
          </p:cNvPr>
          <p:cNvPicPr>
            <a:picLocks noChangeAspect="1"/>
          </p:cNvPicPr>
          <p:nvPr/>
        </p:nvPicPr>
        <p:blipFill>
          <a:blip r:embed="rId4"/>
          <a:stretch>
            <a:fillRect/>
          </a:stretch>
        </p:blipFill>
        <p:spPr>
          <a:xfrm>
            <a:off x="4542382" y="1054233"/>
            <a:ext cx="4508217" cy="30350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4916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3 mark question</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15</a:t>
            </a:fld>
            <a:endParaRPr lang="en"/>
          </a:p>
        </p:txBody>
      </p:sp>
      <p:pic>
        <p:nvPicPr>
          <p:cNvPr id="7" name="Picture 6">
            <a:extLst>
              <a:ext uri="{FF2B5EF4-FFF2-40B4-BE49-F238E27FC236}">
                <a16:creationId xmlns:a16="http://schemas.microsoft.com/office/drawing/2014/main" id="{B32D30EE-179D-5D41-9943-51E443EC0630}"/>
              </a:ext>
            </a:extLst>
          </p:cNvPr>
          <p:cNvPicPr>
            <a:picLocks noChangeAspect="1"/>
          </p:cNvPicPr>
          <p:nvPr/>
        </p:nvPicPr>
        <p:blipFill>
          <a:blip r:embed="rId3"/>
          <a:stretch>
            <a:fillRect/>
          </a:stretch>
        </p:blipFill>
        <p:spPr>
          <a:xfrm>
            <a:off x="217850" y="1435166"/>
            <a:ext cx="3942077" cy="321206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E3AA87E0-2FAE-454A-9505-57BEE519DDDB}"/>
              </a:ext>
            </a:extLst>
          </p:cNvPr>
          <p:cNvPicPr>
            <a:picLocks noChangeAspect="1"/>
          </p:cNvPicPr>
          <p:nvPr/>
        </p:nvPicPr>
        <p:blipFill>
          <a:blip r:embed="rId4"/>
          <a:stretch>
            <a:fillRect/>
          </a:stretch>
        </p:blipFill>
        <p:spPr>
          <a:xfrm>
            <a:off x="4756466" y="144362"/>
            <a:ext cx="3790636" cy="4854775"/>
          </a:xfrm>
          <a:prstGeom prst="rect">
            <a:avLst/>
          </a:prstGeom>
        </p:spPr>
      </p:pic>
    </p:spTree>
    <p:extLst>
      <p:ext uri="{BB962C8B-B14F-4D97-AF65-F5344CB8AC3E}">
        <p14:creationId xmlns:p14="http://schemas.microsoft.com/office/powerpoint/2010/main" val="4031681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2023 Reading SATs paper,</a:t>
            </a:r>
          </a:p>
          <a:p>
            <a:r>
              <a:rPr lang="en-GB" dirty="0">
                <a:solidFill>
                  <a:srgbClr val="283593"/>
                </a:solidFill>
              </a:rPr>
              <a:t>18% of marks could be gained from answering questions involving giving and explaining the meaning of words in context;</a:t>
            </a:r>
          </a:p>
          <a:p>
            <a:r>
              <a:rPr lang="en-GB" dirty="0">
                <a:solidFill>
                  <a:srgbClr val="283593"/>
                </a:solidFill>
              </a:rPr>
              <a:t>32%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46%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16</a:t>
            </a:fld>
            <a:endParaRPr lang="en"/>
          </a:p>
        </p:txBody>
      </p:sp>
    </p:spTree>
    <p:extLst>
      <p:ext uri="{BB962C8B-B14F-4D97-AF65-F5344CB8AC3E}">
        <p14:creationId xmlns:p14="http://schemas.microsoft.com/office/powerpoint/2010/main" val="1243668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Wednesday 14</a:t>
            </a:r>
            <a:r>
              <a:rPr lang="en-GB" baseline="30000" dirty="0"/>
              <a:t>th</a:t>
            </a:r>
            <a:r>
              <a:rPr lang="en-GB" dirty="0"/>
              <a:t> May and Thursday 15</a:t>
            </a:r>
            <a:r>
              <a:rPr lang="en-GB" baseline="30000" dirty="0"/>
              <a:t>th</a:t>
            </a:r>
            <a:r>
              <a:rPr lang="en-GB"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Wednesday 14</a:t>
            </a:r>
            <a:r>
              <a:rPr lang="en-GB" baseline="30000" dirty="0"/>
              <a:t>th</a:t>
            </a:r>
            <a:r>
              <a:rPr lang="en-GB" dirty="0"/>
              <a:t> May</a:t>
            </a:r>
          </a:p>
          <a:p>
            <a:endParaRPr lang="en-GB" dirty="0"/>
          </a:p>
          <a:p>
            <a:r>
              <a:rPr lang="en-GB" dirty="0"/>
              <a:t>Paper 2: Reasoning (40 minutes) – Wednesday 14</a:t>
            </a:r>
            <a:r>
              <a:rPr lang="en-GB" baseline="30000" dirty="0"/>
              <a:t>th</a:t>
            </a:r>
            <a:r>
              <a:rPr lang="en-GB" dirty="0"/>
              <a:t> May</a:t>
            </a:r>
          </a:p>
          <a:p>
            <a:endParaRPr lang="en-GB" dirty="0"/>
          </a:p>
          <a:p>
            <a:r>
              <a:rPr lang="en-GB" dirty="0"/>
              <a:t>Paper 3: Reasoning (40 minutes) – Thursday 15</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17</a:t>
            </a:fld>
            <a:endParaRPr lang="en"/>
          </a:p>
        </p:txBody>
      </p:sp>
    </p:spTree>
    <p:extLst>
      <p:ext uri="{BB962C8B-B14F-4D97-AF65-F5344CB8AC3E}">
        <p14:creationId xmlns:p14="http://schemas.microsoft.com/office/powerpoint/2010/main" val="297585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 </a:t>
            </a:r>
            <a:r>
              <a:rPr lang="en-GB" dirty="0"/>
              <a:t>and lasts for </a:t>
            </a:r>
            <a:r>
              <a:rPr lang="en-GB" dirty="0">
                <a:solidFill>
                  <a:srgbClr val="283593"/>
                </a:solidFill>
              </a:rPr>
              <a:t>30 minutes. </a:t>
            </a:r>
            <a:endParaRPr lang="en-GB" dirty="0"/>
          </a:p>
          <a:p>
            <a:pPr marL="114300" indent="0">
              <a:buNone/>
            </a:pPr>
            <a:endParaRPr lang="en-GB" dirty="0"/>
          </a:p>
          <a:p>
            <a:pPr marL="114300" indent="0">
              <a:buNone/>
            </a:pPr>
            <a:r>
              <a:rPr lang="en-GB" dirty="0"/>
              <a:t>The test covers the four operations (addition, subtraction, multiplication, division, including order of operations requiring BODMAS), percentages of amounts and calculating with decimals and fractions.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6" name="Picture 5">
            <a:extLst>
              <a:ext uri="{FF2B5EF4-FFF2-40B4-BE49-F238E27FC236}">
                <a16:creationId xmlns:a16="http://schemas.microsoft.com/office/drawing/2014/main" id="{FEC2E9A5-D067-2348-9F54-E10F0EC8251B}"/>
              </a:ext>
            </a:extLst>
          </p:cNvPr>
          <p:cNvPicPr>
            <a:picLocks noChangeAspect="1"/>
          </p:cNvPicPr>
          <p:nvPr/>
        </p:nvPicPr>
        <p:blipFill>
          <a:blip r:embed="rId3"/>
          <a:stretch>
            <a:fillRect/>
          </a:stretch>
        </p:blipFill>
        <p:spPr>
          <a:xfrm>
            <a:off x="2597786" y="2215299"/>
            <a:ext cx="3152756" cy="2928201"/>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DE9B2B26-A0EF-8B4A-94FC-3F8CB06D17B8}"/>
              </a:ext>
            </a:extLst>
          </p:cNvPr>
          <p:cNvPicPr>
            <a:picLocks noChangeAspect="1"/>
          </p:cNvPicPr>
          <p:nvPr/>
        </p:nvPicPr>
        <p:blipFill>
          <a:blip r:embed="rId4"/>
          <a:stretch>
            <a:fillRect/>
          </a:stretch>
        </p:blipFill>
        <p:spPr>
          <a:xfrm>
            <a:off x="5844819" y="2215299"/>
            <a:ext cx="3296795" cy="18476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988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1566628-33C4-6B48-B3EF-0B1E6C28D909}"/>
              </a:ext>
            </a:extLst>
          </p:cNvPr>
          <p:cNvPicPr>
            <a:picLocks noChangeAspect="1"/>
          </p:cNvPicPr>
          <p:nvPr/>
        </p:nvPicPr>
        <p:blipFill>
          <a:blip r:embed="rId3"/>
          <a:stretch>
            <a:fillRect/>
          </a:stretch>
        </p:blipFill>
        <p:spPr>
          <a:xfrm>
            <a:off x="4691962" y="3001891"/>
            <a:ext cx="3813251" cy="1655322"/>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8EA7A23B-CCEE-AD4B-AEE9-F8B5B0672424}"/>
              </a:ext>
            </a:extLst>
          </p:cNvPr>
          <p:cNvPicPr>
            <a:picLocks noChangeAspect="1"/>
          </p:cNvPicPr>
          <p:nvPr/>
        </p:nvPicPr>
        <p:blipFill>
          <a:blip r:embed="rId4"/>
          <a:stretch>
            <a:fillRect/>
          </a:stretch>
        </p:blipFill>
        <p:spPr>
          <a:xfrm>
            <a:off x="530783" y="3015905"/>
            <a:ext cx="3788041" cy="1627295"/>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B396DB92-9B06-474A-9ABE-36293453C66A}"/>
              </a:ext>
            </a:extLst>
          </p:cNvPr>
          <p:cNvPicPr>
            <a:picLocks noChangeAspect="1"/>
          </p:cNvPicPr>
          <p:nvPr/>
        </p:nvPicPr>
        <p:blipFill>
          <a:blip r:embed="rId5"/>
          <a:stretch>
            <a:fillRect/>
          </a:stretch>
        </p:blipFill>
        <p:spPr>
          <a:xfrm>
            <a:off x="4691962" y="1156911"/>
            <a:ext cx="3788042" cy="1627295"/>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8321FE1-650C-A04F-B650-E9AFFEEAD355}"/>
              </a:ext>
            </a:extLst>
          </p:cNvPr>
          <p:cNvPicPr>
            <a:picLocks noChangeAspect="1"/>
          </p:cNvPicPr>
          <p:nvPr/>
        </p:nvPicPr>
        <p:blipFill>
          <a:blip r:embed="rId6"/>
          <a:stretch>
            <a:fillRect/>
          </a:stretch>
        </p:blipFill>
        <p:spPr>
          <a:xfrm>
            <a:off x="530783" y="1174078"/>
            <a:ext cx="3813251" cy="1628803"/>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1 mark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19</a:t>
            </a:fld>
            <a:endParaRPr lang="en"/>
          </a:p>
        </p:txBody>
      </p:sp>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709388" cy="880272"/>
            <a:chOff x="1034624" y="1730945"/>
            <a:chExt cx="270938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831883"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7.800</a:t>
              </a:r>
            </a:p>
            <a:p>
              <a:pPr marL="0" indent="0">
                <a:lnSpc>
                  <a:spcPct val="100000"/>
                </a:lnSpc>
                <a:buFont typeface="Nunito"/>
                <a:buNone/>
              </a:pPr>
              <a:r>
                <a:rPr lang="en-GB" sz="1200" u="sng" dirty="0"/>
                <a:t>+ 6.958</a:t>
              </a:r>
              <a:r>
                <a:rPr lang="en-GB" sz="1200" u="sng" dirty="0">
                  <a:solidFill>
                    <a:schemeClr val="bg1"/>
                  </a:solidFill>
                </a:rPr>
                <a:t>.</a:t>
              </a:r>
            </a:p>
            <a:p>
              <a:pPr marL="0" indent="0">
                <a:lnSpc>
                  <a:spcPct val="100000"/>
                </a:lnSpc>
                <a:buFont typeface="Nunito"/>
                <a:buNone/>
              </a:pPr>
              <a:r>
                <a:rPr lang="en-GB" sz="1200" u="sng" dirty="0"/>
                <a:t> 14.758 </a:t>
              </a:r>
            </a:p>
            <a:p>
              <a:pPr marL="0" indent="0">
                <a:lnSpc>
                  <a:spcPct val="150000"/>
                </a:lnSpc>
                <a:buFont typeface="Nunito"/>
                <a:buNone/>
              </a:pPr>
              <a:r>
                <a:rPr lang="en-GB" sz="1200" baseline="30000" dirty="0"/>
                <a:t>     1</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76474" cy="276999"/>
            </a:xfrm>
            <a:prstGeom prst="rect">
              <a:avLst/>
            </a:prstGeom>
            <a:noFill/>
          </p:spPr>
          <p:txBody>
            <a:bodyPr wrap="square">
              <a:spAutoFit/>
            </a:bodyPr>
            <a:lstStyle/>
            <a:p>
              <a:r>
                <a:rPr lang="en-GB" sz="1200" dirty="0"/>
                <a:t>14.758</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247209"/>
            <a:ext cx="2434802" cy="1139385"/>
            <a:chOff x="5219763" y="1247209"/>
            <a:chExt cx="2434802" cy="113938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2434802"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Mental method: </a:t>
              </a:r>
            </a:p>
            <a:p>
              <a:pPr marL="0" indent="0">
                <a:lnSpc>
                  <a:spcPct val="100000"/>
                </a:lnSpc>
                <a:buFont typeface="Nunito"/>
                <a:buNone/>
              </a:pPr>
              <a:r>
                <a:rPr lang="en-GB" sz="1200" dirty="0"/>
                <a:t>Count on from 795 to 801</a:t>
              </a:r>
            </a:p>
          </p:txBody>
        </p:sp>
        <p:sp>
          <p:nvSpPr>
            <p:cNvPr id="30" name="TextBox 29">
              <a:extLst>
                <a:ext uri="{FF2B5EF4-FFF2-40B4-BE49-F238E27FC236}">
                  <a16:creationId xmlns:a16="http://schemas.microsoft.com/office/drawing/2014/main" id="{7B1FB633-1282-45F6-A240-985296EBD057}"/>
                </a:ext>
              </a:extLst>
            </p:cNvPr>
            <p:cNvSpPr txBox="1"/>
            <p:nvPr/>
          </p:nvSpPr>
          <p:spPr>
            <a:xfrm>
              <a:off x="5604090" y="1247209"/>
              <a:ext cx="621324" cy="276999"/>
            </a:xfrm>
            <a:prstGeom prst="rect">
              <a:avLst/>
            </a:prstGeom>
            <a:noFill/>
          </p:spPr>
          <p:txBody>
            <a:bodyPr wrap="square">
              <a:spAutoFit/>
            </a:bodyPr>
            <a:lstStyle/>
            <a:p>
              <a:r>
                <a:rPr lang="en-GB" sz="1200" dirty="0"/>
                <a:t>6</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5255646" y="3506886"/>
            <a:ext cx="2646424" cy="935135"/>
            <a:chOff x="1034623" y="3532236"/>
            <a:chExt cx="2646424" cy="935135"/>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1034623" y="3532236"/>
              <a:ext cx="1544454"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48 ÷ 6 = 8</a:t>
              </a:r>
            </a:p>
            <a:p>
              <a:pPr marL="0" indent="0">
                <a:lnSpc>
                  <a:spcPct val="100000"/>
                </a:lnSpc>
                <a:buFont typeface="Nunito"/>
                <a:buNone/>
              </a:pPr>
              <a:r>
                <a:rPr lang="en-GB" sz="1200" dirty="0"/>
                <a:t>70 + 8 = 78</a:t>
              </a: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78</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936389" y="3428285"/>
            <a:ext cx="2780048" cy="1199275"/>
            <a:chOff x="5082006" y="3429792"/>
            <a:chExt cx="2780048" cy="1199275"/>
          </a:xfrm>
        </p:grpSpPr>
        <mc:AlternateContent xmlns:mc="http://schemas.openxmlformats.org/markup-compatibility/2006" xmlns:a14="http://schemas.microsoft.com/office/drawing/2010/main">
          <mc:Choice Requires="a14">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082006" y="3429792"/>
                  <a:ext cx="1587437" cy="1082274"/>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5</m:t>
                          </m:r>
                        </m:num>
                        <m:den>
                          <m:r>
                            <m:rPr>
                              <m:nor/>
                            </m:rPr>
                            <a:rPr lang="en-GB" sz="1200" b="0" i="0" dirty="0" smtClean="0"/>
                            <m:t>8</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10</m:t>
                          </m:r>
                        </m:num>
                        <m:den>
                          <m:r>
                            <m:rPr>
                              <m:nor/>
                            </m:rPr>
                            <a:rPr lang="en-GB" sz="1200" b="0" i="0" dirty="0" smtClean="0"/>
                            <m:t>16</m:t>
                          </m:r>
                        </m:den>
                      </m:f>
                    </m:oMath>
                  </a14:m>
                  <a:r>
                    <a:rPr lang="en-GB" sz="1200" dirty="0"/>
                    <a:t> </a:t>
                  </a:r>
                </a:p>
                <a:p>
                  <a:pPr marL="0" indent="0">
                    <a:lnSpc>
                      <a:spcPct val="150000"/>
                    </a:lnSpc>
                    <a:buNone/>
                  </a:pP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10</m:t>
                          </m:r>
                        </m:num>
                        <m:den>
                          <m:r>
                            <m:rPr>
                              <m:nor/>
                            </m:rPr>
                            <a:rPr lang="en-GB" sz="1200" b="0" i="0" dirty="0" smtClean="0"/>
                            <m:t>16</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3</m:t>
                          </m:r>
                        </m:num>
                        <m:den>
                          <m:r>
                            <m:rPr>
                              <m:nor/>
                            </m:rPr>
                            <a:rPr lang="en-GB" sz="1200" b="0" i="0" dirty="0" smtClean="0"/>
                            <m:t>16</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dirty="0"/>
                            <m:t>1</m:t>
                          </m:r>
                          <m:r>
                            <m:rPr>
                              <m:nor/>
                            </m:rPr>
                            <a:rPr lang="en-GB" sz="1200" b="0" i="0" dirty="0" smtClean="0"/>
                            <m:t>3</m:t>
                          </m:r>
                        </m:num>
                        <m:den>
                          <m:r>
                            <m:rPr>
                              <m:nor/>
                            </m:rPr>
                            <a:rPr lang="en-GB" sz="1200" dirty="0"/>
                            <m:t>16</m:t>
                          </m:r>
                        </m:den>
                      </m:f>
                    </m:oMath>
                  </a14:m>
                  <a:r>
                    <a:rPr lang="en-GB" sz="1200" dirty="0"/>
                    <a:t> </a:t>
                  </a:r>
                </a:p>
              </p:txBody>
            </p:sp>
          </mc:Choice>
          <mc:Fallback xmlns="">
            <p:sp>
              <p:nvSpPr>
                <p:cNvPr id="20" name="Text Placeholder 2">
                  <a:extLst>
                    <a:ext uri="{FF2B5EF4-FFF2-40B4-BE49-F238E27FC236}">
                      <a16:creationId xmlns:a16="http://schemas.microsoft.com/office/drawing/2014/main" id="{3385265D-4835-43DA-8E26-DD6FABF542B7}"/>
                    </a:ext>
                  </a:extLst>
                </p:cNvPr>
                <p:cNvSpPr txBox="1">
                  <a:spLocks noRot="1" noChangeAspect="1" noMove="1" noResize="1" noEditPoints="1" noAdjustHandles="1" noChangeArrowheads="1" noChangeShapeType="1" noTextEdit="1"/>
                </p:cNvSpPr>
                <p:nvPr/>
              </p:nvSpPr>
              <p:spPr>
                <a:xfrm>
                  <a:off x="5082006" y="3429792"/>
                  <a:ext cx="1587437" cy="1082274"/>
                </a:xfrm>
                <a:prstGeom prst="rect">
                  <a:avLst/>
                </a:prstGeom>
                <a:blipFill>
                  <a:blip r:embed="rId7"/>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3E3E3BC-FE28-46CB-8B0C-F4F1D4876978}"/>
                    </a:ext>
                  </a:extLst>
                </p:cNvPr>
                <p:cNvSpPr txBox="1"/>
                <p:nvPr/>
              </p:nvSpPr>
              <p:spPr>
                <a:xfrm>
                  <a:off x="7240730" y="4182342"/>
                  <a:ext cx="621324" cy="4467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1200" i="1" dirty="0" smtClean="0">
                                <a:latin typeface="Cambria Math" panose="02040503050406030204" pitchFamily="18" charset="0"/>
                              </a:rPr>
                            </m:ctrlPr>
                          </m:fPr>
                          <m:num>
                            <m:r>
                              <m:rPr>
                                <m:nor/>
                              </m:rPr>
                              <a:rPr lang="en-GB" sz="1200" dirty="0"/>
                              <m:t>1</m:t>
                            </m:r>
                            <m:r>
                              <m:rPr>
                                <m:nor/>
                              </m:rPr>
                              <a:rPr lang="en-GB" sz="1200" b="0" i="0" dirty="0" smtClean="0"/>
                              <m:t>3</m:t>
                            </m:r>
                          </m:num>
                          <m:den>
                            <m:r>
                              <m:rPr>
                                <m:nor/>
                              </m:rPr>
                              <a:rPr lang="en-GB" sz="1200" dirty="0"/>
                              <m:t>16</m:t>
                            </m:r>
                          </m:den>
                        </m:f>
                      </m:oMath>
                    </m:oMathPara>
                  </a14:m>
                  <a:endParaRPr lang="en-GB" sz="1200" dirty="0"/>
                </a:p>
              </p:txBody>
            </p:sp>
          </mc:Choice>
          <mc:Fallback xmlns="">
            <p:sp>
              <p:nvSpPr>
                <p:cNvPr id="33" name="TextBox 32">
                  <a:extLst>
                    <a:ext uri="{FF2B5EF4-FFF2-40B4-BE49-F238E27FC236}">
                      <a16:creationId xmlns:a16="http://schemas.microsoft.com/office/drawing/2014/main" id="{B3E3E3BC-FE28-46CB-8B0C-F4F1D4876978}"/>
                    </a:ext>
                  </a:extLst>
                </p:cNvPr>
                <p:cNvSpPr txBox="1">
                  <a:spLocks noRot="1" noChangeAspect="1" noMove="1" noResize="1" noEditPoints="1" noAdjustHandles="1" noChangeArrowheads="1" noChangeShapeType="1" noTextEdit="1"/>
                </p:cNvSpPr>
                <p:nvPr/>
              </p:nvSpPr>
              <p:spPr>
                <a:xfrm>
                  <a:off x="7240730" y="4182342"/>
                  <a:ext cx="621324" cy="446725"/>
                </a:xfrm>
                <a:prstGeom prst="rect">
                  <a:avLst/>
                </a:prstGeom>
                <a:blipFill>
                  <a:blip r:embed="rId8"/>
                  <a:stretch>
                    <a:fillRect/>
                  </a:stretch>
                </a:blipFill>
              </p:spPr>
              <p:txBody>
                <a:bodyPr/>
                <a:lstStyle/>
                <a:p>
                  <a:r>
                    <a:rPr lang="en-GB">
                      <a:noFill/>
                    </a:rPr>
                    <a:t> </a:t>
                  </a:r>
                </a:p>
              </p:txBody>
            </p:sp>
          </mc:Fallback>
        </mc:AlternateContent>
      </p:grpSp>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FF3F2-C05F-4871-BCEE-0EF7F2D1DEA2}"/>
              </a:ext>
            </a:extLst>
          </p:cNvPr>
          <p:cNvSpPr>
            <a:spLocks noGrp="1"/>
          </p:cNvSpPr>
          <p:nvPr>
            <p:ph type="title"/>
          </p:nvPr>
        </p:nvSpPr>
        <p:spPr>
          <a:xfrm>
            <a:off x="500558" y="380671"/>
            <a:ext cx="8520600" cy="434776"/>
          </a:xfrm>
        </p:spPr>
        <p:txBody>
          <a:bodyPr/>
          <a:lstStyle/>
          <a:p>
            <a:r>
              <a:rPr lang="en-GB" dirty="0"/>
              <a:t>Aims of today </a:t>
            </a:r>
          </a:p>
        </p:txBody>
      </p:sp>
      <p:sp>
        <p:nvSpPr>
          <p:cNvPr id="3" name="Text Placeholder 2">
            <a:extLst>
              <a:ext uri="{FF2B5EF4-FFF2-40B4-BE49-F238E27FC236}">
                <a16:creationId xmlns:a16="http://schemas.microsoft.com/office/drawing/2014/main" id="{5E09421D-3EAF-4573-905A-9B510EA1A556}"/>
              </a:ext>
            </a:extLst>
          </p:cNvPr>
          <p:cNvSpPr>
            <a:spLocks noGrp="1"/>
          </p:cNvSpPr>
          <p:nvPr>
            <p:ph type="body" idx="1"/>
          </p:nvPr>
        </p:nvSpPr>
        <p:spPr>
          <a:xfrm>
            <a:off x="311700" y="966770"/>
            <a:ext cx="8520600" cy="3209960"/>
          </a:xfrm>
        </p:spPr>
        <p:txBody>
          <a:bodyPr/>
          <a:lstStyle/>
          <a:p>
            <a:r>
              <a:rPr lang="en-GB" dirty="0"/>
              <a:t>Part 1 - Introduction to SATs</a:t>
            </a:r>
          </a:p>
          <a:p>
            <a:pPr marL="114300" indent="0">
              <a:buNone/>
            </a:pPr>
            <a:r>
              <a:rPr lang="en-GB" dirty="0"/>
              <a:t>      Brief overview of what SATs are</a:t>
            </a:r>
          </a:p>
          <a:p>
            <a:pPr marL="114300" indent="0">
              <a:buNone/>
            </a:pPr>
            <a:r>
              <a:rPr lang="en-GB" dirty="0"/>
              <a:t>      Importance and purpose</a:t>
            </a:r>
          </a:p>
          <a:p>
            <a:pPr marL="114300" indent="0">
              <a:buNone/>
            </a:pPr>
            <a:r>
              <a:rPr lang="en-GB" dirty="0"/>
              <a:t>      Key dates and timelines</a:t>
            </a:r>
          </a:p>
          <a:p>
            <a:endParaRPr lang="en-GB" dirty="0"/>
          </a:p>
          <a:p>
            <a:r>
              <a:rPr lang="en-GB" dirty="0"/>
              <a:t>Part 2 - Subject-specific guidance </a:t>
            </a:r>
          </a:p>
          <a:p>
            <a:endParaRPr lang="en-GB" dirty="0"/>
          </a:p>
          <a:p>
            <a:r>
              <a:rPr lang="en-GB" dirty="0"/>
              <a:t>Part 3 – Supporting your child &amp; questions</a:t>
            </a:r>
          </a:p>
          <a:p>
            <a:endParaRPr lang="en-GB" dirty="0"/>
          </a:p>
          <a:p>
            <a:r>
              <a:rPr lang="en-GB" dirty="0"/>
              <a:t>Part 4 – Working with your child</a:t>
            </a:r>
          </a:p>
          <a:p>
            <a:endParaRPr lang="en-GB" dirty="0"/>
          </a:p>
        </p:txBody>
      </p:sp>
      <p:sp>
        <p:nvSpPr>
          <p:cNvPr id="4" name="Slide Number Placeholder 3">
            <a:extLst>
              <a:ext uri="{FF2B5EF4-FFF2-40B4-BE49-F238E27FC236}">
                <a16:creationId xmlns:a16="http://schemas.microsoft.com/office/drawing/2014/main" id="{85DE15A3-5C8A-4AC9-BE2C-FACA5E87FF5D}"/>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254112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2 mark question: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20</a:t>
            </a:fld>
            <a:endParaRPr lang="en"/>
          </a:p>
        </p:txBody>
      </p:sp>
      <p:pic>
        <p:nvPicPr>
          <p:cNvPr id="5" name="Picture 4">
            <a:extLst>
              <a:ext uri="{FF2B5EF4-FFF2-40B4-BE49-F238E27FC236}">
                <a16:creationId xmlns:a16="http://schemas.microsoft.com/office/drawing/2014/main" id="{508BD219-ACE1-744F-917F-A0DC45C194C9}"/>
              </a:ext>
            </a:extLst>
          </p:cNvPr>
          <p:cNvPicPr>
            <a:picLocks noChangeAspect="1"/>
          </p:cNvPicPr>
          <p:nvPr/>
        </p:nvPicPr>
        <p:blipFill>
          <a:blip r:embed="rId3"/>
          <a:stretch>
            <a:fillRect/>
          </a:stretch>
        </p:blipFill>
        <p:spPr>
          <a:xfrm>
            <a:off x="217849" y="1247946"/>
            <a:ext cx="3990909" cy="188175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F90D25CF-024E-7543-9E99-0EB286076C1D}"/>
              </a:ext>
            </a:extLst>
          </p:cNvPr>
          <p:cNvPicPr>
            <a:picLocks noChangeAspect="1"/>
          </p:cNvPicPr>
          <p:nvPr/>
        </p:nvPicPr>
        <p:blipFill>
          <a:blip r:embed="rId4"/>
          <a:stretch>
            <a:fillRect/>
          </a:stretch>
        </p:blipFill>
        <p:spPr>
          <a:xfrm>
            <a:off x="4328014" y="288220"/>
            <a:ext cx="4787705" cy="41159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 </a:t>
            </a:r>
            <a:r>
              <a:rPr lang="en-GB" dirty="0"/>
              <a:t>will take place </a:t>
            </a:r>
            <a:r>
              <a:rPr lang="en-GB" dirty="0">
                <a:solidFill>
                  <a:srgbClr val="283593"/>
                </a:solidFill>
              </a:rPr>
              <a:t>on Wednesday 14</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Thursday 15</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21</a:t>
            </a:fld>
            <a:endParaRPr lang="en"/>
          </a:p>
        </p:txBody>
      </p:sp>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07A330-C7FC-734E-A3FE-C964385AE1E5}"/>
              </a:ext>
            </a:extLst>
          </p:cNvPr>
          <p:cNvPicPr>
            <a:picLocks noChangeAspect="1"/>
          </p:cNvPicPr>
          <p:nvPr/>
        </p:nvPicPr>
        <p:blipFill>
          <a:blip r:embed="rId3"/>
          <a:stretch>
            <a:fillRect/>
          </a:stretch>
        </p:blipFill>
        <p:spPr>
          <a:xfrm>
            <a:off x="4622557" y="1184439"/>
            <a:ext cx="4043484" cy="1072646"/>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D59F1A33-F853-0149-BB83-E6AD345826C8}"/>
              </a:ext>
            </a:extLst>
          </p:cNvPr>
          <p:cNvPicPr>
            <a:picLocks noChangeAspect="1"/>
          </p:cNvPicPr>
          <p:nvPr/>
        </p:nvPicPr>
        <p:blipFill>
          <a:blip r:embed="rId4"/>
          <a:stretch>
            <a:fillRect/>
          </a:stretch>
        </p:blipFill>
        <p:spPr>
          <a:xfrm>
            <a:off x="321127" y="1170620"/>
            <a:ext cx="3881145" cy="361727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22</a:t>
            </a:fld>
            <a:endParaRPr lang="en"/>
          </a:p>
        </p:txBody>
      </p:sp>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3006901" y="4404197"/>
            <a:ext cx="537460" cy="3385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6   2</a:t>
            </a:r>
            <a:endParaRPr lang="en-GB" sz="1200" u="sng" dirty="0"/>
          </a:p>
        </p:txBody>
      </p:sp>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7163178" y="1771192"/>
            <a:ext cx="701583"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24,400</a:t>
            </a:r>
          </a:p>
        </p:txBody>
      </p:sp>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5" name="Picture 4">
            <a:extLst>
              <a:ext uri="{FF2B5EF4-FFF2-40B4-BE49-F238E27FC236}">
                <a16:creationId xmlns:a16="http://schemas.microsoft.com/office/drawing/2014/main" id="{310EEC21-606D-1E43-A312-AC64586B14D7}"/>
              </a:ext>
            </a:extLst>
          </p:cNvPr>
          <p:cNvPicPr>
            <a:picLocks noChangeAspect="1"/>
          </p:cNvPicPr>
          <p:nvPr/>
        </p:nvPicPr>
        <p:blipFill>
          <a:blip r:embed="rId3"/>
          <a:stretch>
            <a:fillRect/>
          </a:stretch>
        </p:blipFill>
        <p:spPr>
          <a:xfrm>
            <a:off x="217850" y="1230180"/>
            <a:ext cx="4145512" cy="2408566"/>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C097807-07FE-3B49-AF56-DD64AF8DD74D}"/>
              </a:ext>
            </a:extLst>
          </p:cNvPr>
          <p:cNvPicPr>
            <a:picLocks noChangeAspect="1"/>
          </p:cNvPicPr>
          <p:nvPr/>
        </p:nvPicPr>
        <p:blipFill>
          <a:blip r:embed="rId4"/>
          <a:stretch>
            <a:fillRect/>
          </a:stretch>
        </p:blipFill>
        <p:spPr>
          <a:xfrm>
            <a:off x="4443727" y="1132903"/>
            <a:ext cx="4577431" cy="29111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24</a:t>
            </a:fld>
            <a:endParaRPr lang="en"/>
          </a:p>
        </p:txBody>
      </p:sp>
      <p:pic>
        <p:nvPicPr>
          <p:cNvPr id="5" name="Picture 4">
            <a:extLst>
              <a:ext uri="{FF2B5EF4-FFF2-40B4-BE49-F238E27FC236}">
                <a16:creationId xmlns:a16="http://schemas.microsoft.com/office/drawing/2014/main" id="{B7394923-34EF-844C-9912-0C07C88905B8}"/>
              </a:ext>
            </a:extLst>
          </p:cNvPr>
          <p:cNvPicPr>
            <a:picLocks noChangeAspect="1"/>
          </p:cNvPicPr>
          <p:nvPr/>
        </p:nvPicPr>
        <p:blipFill>
          <a:blip r:embed="rId3"/>
          <a:stretch>
            <a:fillRect/>
          </a:stretch>
        </p:blipFill>
        <p:spPr>
          <a:xfrm>
            <a:off x="217850" y="1271355"/>
            <a:ext cx="3741827" cy="2989161"/>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43CE87E0-3998-AA4A-BF30-7E293105F8C2}"/>
              </a:ext>
            </a:extLst>
          </p:cNvPr>
          <p:cNvPicPr>
            <a:picLocks noChangeAspect="1"/>
          </p:cNvPicPr>
          <p:nvPr/>
        </p:nvPicPr>
        <p:blipFill>
          <a:blip r:embed="rId4"/>
          <a:stretch>
            <a:fillRect/>
          </a:stretch>
        </p:blipFill>
        <p:spPr>
          <a:xfrm>
            <a:off x="4085613" y="1206945"/>
            <a:ext cx="4935545" cy="23592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25</a:t>
            </a:fld>
            <a:endParaRPr lang="en"/>
          </a:p>
        </p:txBody>
      </p:sp>
      <p:pic>
        <p:nvPicPr>
          <p:cNvPr id="6" name="Picture 5">
            <a:extLst>
              <a:ext uri="{FF2B5EF4-FFF2-40B4-BE49-F238E27FC236}">
                <a16:creationId xmlns:a16="http://schemas.microsoft.com/office/drawing/2014/main" id="{39CC9966-71F4-9148-BB7C-A0C82A284A14}"/>
              </a:ext>
            </a:extLst>
          </p:cNvPr>
          <p:cNvPicPr>
            <a:picLocks noChangeAspect="1"/>
          </p:cNvPicPr>
          <p:nvPr/>
        </p:nvPicPr>
        <p:blipFill>
          <a:blip r:embed="rId3"/>
          <a:stretch>
            <a:fillRect/>
          </a:stretch>
        </p:blipFill>
        <p:spPr>
          <a:xfrm>
            <a:off x="217850" y="1271355"/>
            <a:ext cx="3908235" cy="3174741"/>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3C6D8735-F16C-3248-BD55-1E72EC1A7130}"/>
              </a:ext>
            </a:extLst>
          </p:cNvPr>
          <p:cNvPicPr>
            <a:picLocks noChangeAspect="1"/>
          </p:cNvPicPr>
          <p:nvPr/>
        </p:nvPicPr>
        <p:blipFill>
          <a:blip r:embed="rId4"/>
          <a:stretch>
            <a:fillRect/>
          </a:stretch>
        </p:blipFill>
        <p:spPr>
          <a:xfrm>
            <a:off x="4335900" y="207250"/>
            <a:ext cx="4666597" cy="43580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838570" y="51762"/>
            <a:ext cx="7466860" cy="4860540"/>
          </a:xfrm>
          <a:prstGeom prst="rect">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lIns="162000" tIns="162000" rIns="162000" bIns="162000"/>
          <a:lstStyle/>
          <a:p>
            <a:pPr marL="136922" algn="ctr">
              <a:defRPr/>
            </a:pPr>
            <a:r>
              <a:rPr lang="en-GB" sz="2100" u="sng" dirty="0">
                <a:solidFill>
                  <a:schemeClr val="bg2">
                    <a:lumMod val="10000"/>
                  </a:schemeClr>
                </a:solidFill>
                <a:latin typeface="Calibri" panose="020F0502020204030204" pitchFamily="34" charset="0"/>
                <a:cs typeface="Calibri" panose="020F0502020204030204" pitchFamily="34" charset="0"/>
              </a:rPr>
              <a:t>Top Tips Maths papers</a:t>
            </a:r>
          </a:p>
          <a:p>
            <a:pPr marL="479822" indent="-342900" algn="ctr">
              <a:buFont typeface="Wingdings" panose="05000000000000000000" pitchFamily="2" charset="2"/>
              <a:buChar char="Ø"/>
              <a:defRPr/>
            </a:pPr>
            <a:r>
              <a:rPr lang="en-GB" sz="2100" u="sng" dirty="0">
                <a:solidFill>
                  <a:schemeClr val="bg2">
                    <a:lumMod val="10000"/>
                  </a:schemeClr>
                </a:solidFill>
                <a:latin typeface="Calibri" panose="020F0502020204030204" pitchFamily="34" charset="0"/>
                <a:cs typeface="Calibri" panose="020F0502020204030204" pitchFamily="34" charset="0"/>
              </a:rPr>
              <a:t> </a:t>
            </a:r>
          </a:p>
          <a:p>
            <a:pPr marL="479822" indent="-342900">
              <a:buFont typeface="Wingdings" panose="05000000000000000000" pitchFamily="2" charset="2"/>
              <a:buChar char="Ø"/>
              <a:defRPr/>
            </a:pPr>
            <a:r>
              <a:rPr lang="en-GB" sz="2100" dirty="0">
                <a:solidFill>
                  <a:schemeClr val="bg2">
                    <a:lumMod val="10000"/>
                  </a:schemeClr>
                </a:solidFill>
                <a:latin typeface="Calibri" panose="020F0502020204030204" pitchFamily="34" charset="0"/>
                <a:cs typeface="Calibri" panose="020F0502020204030204" pitchFamily="34" charset="0"/>
              </a:rPr>
              <a:t>Always show your working out methods because sometimes you can get a mark if you have used the correct methods, even if your final answer is wrong.</a:t>
            </a:r>
          </a:p>
          <a:p>
            <a:pPr marL="479822" indent="-342900">
              <a:buFont typeface="Wingdings" panose="05000000000000000000" pitchFamily="2" charset="2"/>
              <a:buChar char="Ø"/>
              <a:defRPr/>
            </a:pPr>
            <a:endParaRPr lang="en-GB" sz="2100" dirty="0">
              <a:solidFill>
                <a:schemeClr val="bg2">
                  <a:lumMod val="10000"/>
                </a:schemeClr>
              </a:solidFill>
              <a:latin typeface="Calibri" panose="020F0502020204030204" pitchFamily="34" charset="0"/>
              <a:cs typeface="Calibri" panose="020F0502020204030204" pitchFamily="34" charset="0"/>
            </a:endParaRPr>
          </a:p>
          <a:p>
            <a:pPr marL="479822" indent="-342900">
              <a:buFont typeface="Wingdings" panose="05000000000000000000" pitchFamily="2" charset="2"/>
              <a:buChar char="Ø"/>
              <a:defRPr/>
            </a:pPr>
            <a:r>
              <a:rPr lang="en-GB" sz="2100" dirty="0">
                <a:solidFill>
                  <a:schemeClr val="bg2">
                    <a:lumMod val="10000"/>
                  </a:schemeClr>
                </a:solidFill>
                <a:latin typeface="Calibri" panose="020F0502020204030204" pitchFamily="34" charset="0"/>
                <a:cs typeface="Calibri" panose="020F0502020204030204" pitchFamily="34" charset="0"/>
              </a:rPr>
              <a:t>When working with fractions, always start by finding the </a:t>
            </a:r>
            <a:r>
              <a:rPr lang="en-GB" sz="2100" u="sng" dirty="0">
                <a:solidFill>
                  <a:schemeClr val="bg2">
                    <a:lumMod val="10000"/>
                  </a:schemeClr>
                </a:solidFill>
                <a:latin typeface="Calibri" panose="020F0502020204030204" pitchFamily="34" charset="0"/>
                <a:cs typeface="Calibri" panose="020F0502020204030204" pitchFamily="34" charset="0"/>
              </a:rPr>
              <a:t>common denominators</a:t>
            </a:r>
            <a:r>
              <a:rPr lang="en-GB" sz="2100" dirty="0">
                <a:solidFill>
                  <a:schemeClr val="bg2">
                    <a:lumMod val="10000"/>
                  </a:schemeClr>
                </a:solidFill>
                <a:latin typeface="Calibri" panose="020F0502020204030204" pitchFamily="34" charset="0"/>
                <a:cs typeface="Calibri" panose="020F0502020204030204" pitchFamily="34" charset="0"/>
              </a:rPr>
              <a:t> and always convert mixed numbers to improper fractions.</a:t>
            </a:r>
          </a:p>
          <a:p>
            <a:pPr marL="479822" indent="-342900">
              <a:buFont typeface="Wingdings" panose="05000000000000000000" pitchFamily="2" charset="2"/>
              <a:buChar char="Ø"/>
              <a:defRPr/>
            </a:pPr>
            <a:endParaRPr lang="en-GB" sz="2100" dirty="0">
              <a:solidFill>
                <a:schemeClr val="bg2">
                  <a:lumMod val="10000"/>
                </a:schemeClr>
              </a:solidFill>
              <a:latin typeface="Calibri" panose="020F0502020204030204" pitchFamily="34" charset="0"/>
              <a:cs typeface="Calibri" panose="020F0502020204030204" pitchFamily="34" charset="0"/>
            </a:endParaRPr>
          </a:p>
          <a:p>
            <a:pPr marL="479822" indent="-342900">
              <a:buFont typeface="Wingdings" panose="05000000000000000000" pitchFamily="2" charset="2"/>
              <a:buChar char="Ø"/>
              <a:defRPr/>
            </a:pPr>
            <a:r>
              <a:rPr lang="en-GB" sz="2100" dirty="0">
                <a:solidFill>
                  <a:schemeClr val="bg2">
                    <a:lumMod val="10000"/>
                  </a:schemeClr>
                </a:solidFill>
                <a:latin typeface="Calibri" panose="020F0502020204030204" pitchFamily="34" charset="0"/>
                <a:cs typeface="Calibri" panose="020F0502020204030204" pitchFamily="34" charset="0"/>
              </a:rPr>
              <a:t>When working with units of measure (length, capacity or weight) always convert to </a:t>
            </a:r>
            <a:r>
              <a:rPr lang="en-GB" sz="2100" u="sng" dirty="0">
                <a:solidFill>
                  <a:schemeClr val="bg2">
                    <a:lumMod val="10000"/>
                  </a:schemeClr>
                </a:solidFill>
                <a:latin typeface="Calibri" panose="020F0502020204030204" pitchFamily="34" charset="0"/>
                <a:cs typeface="Calibri" panose="020F0502020204030204" pitchFamily="34" charset="0"/>
              </a:rPr>
              <a:t>the same units </a:t>
            </a:r>
            <a:r>
              <a:rPr lang="en-GB" sz="2100" dirty="0">
                <a:solidFill>
                  <a:schemeClr val="bg2">
                    <a:lumMod val="10000"/>
                  </a:schemeClr>
                </a:solidFill>
                <a:latin typeface="Calibri" panose="020F0502020204030204" pitchFamily="34" charset="0"/>
                <a:cs typeface="Calibri" panose="020F0502020204030204" pitchFamily="34" charset="0"/>
              </a:rPr>
              <a:t>of measure.</a:t>
            </a:r>
          </a:p>
          <a:p>
            <a:pPr marL="479822" indent="-342900">
              <a:buFont typeface="Wingdings" panose="05000000000000000000" pitchFamily="2" charset="2"/>
              <a:buChar char="Ø"/>
              <a:defRPr/>
            </a:pPr>
            <a:endParaRPr lang="en-GB" sz="2100" dirty="0">
              <a:solidFill>
                <a:schemeClr val="bg2">
                  <a:lumMod val="10000"/>
                </a:schemeClr>
              </a:solidFill>
              <a:latin typeface="Calibri" panose="020F0502020204030204" pitchFamily="34" charset="0"/>
              <a:cs typeface="Calibri" panose="020F0502020204030204" pitchFamily="34" charset="0"/>
            </a:endParaRPr>
          </a:p>
          <a:p>
            <a:pPr marL="479822" indent="-342900">
              <a:buFont typeface="Wingdings" panose="05000000000000000000" pitchFamily="2" charset="2"/>
              <a:buChar char="Ø"/>
              <a:defRPr/>
            </a:pPr>
            <a:r>
              <a:rPr lang="en-GB" sz="2100" dirty="0">
                <a:solidFill>
                  <a:schemeClr val="bg2">
                    <a:lumMod val="10000"/>
                  </a:schemeClr>
                </a:solidFill>
                <a:latin typeface="Calibri" panose="020F0502020204030204" pitchFamily="34" charset="0"/>
                <a:cs typeface="Calibri" panose="020F0502020204030204" pitchFamily="34" charset="0"/>
              </a:rPr>
              <a:t>Always read and interpret graphs and charts by jotting on the graphs and charts.</a:t>
            </a:r>
          </a:p>
          <a:p>
            <a:pPr marL="394097" indent="-257175">
              <a:buFont typeface="Arial" panose="020B0604020202020204" pitchFamily="34" charset="0"/>
              <a:buChar char="•"/>
              <a:defRPr/>
            </a:pPr>
            <a:endParaRPr lang="en-GB" sz="2100" dirty="0">
              <a:solidFill>
                <a:schemeClr val="bg2">
                  <a:lumMod val="10000"/>
                </a:schemeClr>
              </a:solidFill>
              <a:latin typeface="Calibri" panose="020F0502020204030204" pitchFamily="34" charset="0"/>
              <a:cs typeface="Calibri" panose="020F0502020204030204" pitchFamily="34" charset="0"/>
            </a:endParaRPr>
          </a:p>
          <a:p>
            <a:pPr marL="394097" indent="-257175">
              <a:buFont typeface="Arial" panose="020B0604020202020204" pitchFamily="34" charset="0"/>
              <a:buChar char="•"/>
              <a:defRPr/>
            </a:pPr>
            <a:endParaRPr lang="en-GB" sz="1800" dirty="0">
              <a:solidFill>
                <a:schemeClr val="bg2">
                  <a:lumMod val="10000"/>
                </a:schemeClr>
              </a:solidFill>
              <a:latin typeface="Sassoon Primary" pitchFamily="50" charset="0"/>
            </a:endParaRPr>
          </a:p>
          <a:p>
            <a:pPr marL="136922">
              <a:defRPr/>
            </a:pPr>
            <a:endParaRPr lang="en-GB" sz="1800" dirty="0">
              <a:solidFill>
                <a:schemeClr val="bg2">
                  <a:lumMod val="10000"/>
                </a:schemeClr>
              </a:solidFill>
              <a:latin typeface="Sassoon Primary" pitchFamily="50" charset="0"/>
            </a:endParaRPr>
          </a:p>
          <a:p>
            <a:pPr marL="394097" indent="-257175">
              <a:buFont typeface="Arial" panose="020B0604020202020204" pitchFamily="34" charset="0"/>
              <a:buChar char="•"/>
              <a:defRPr/>
            </a:pPr>
            <a:endParaRPr lang="en-GB" sz="1800" dirty="0">
              <a:solidFill>
                <a:schemeClr val="bg2">
                  <a:lumMod val="10000"/>
                </a:schemeClr>
              </a:solidFill>
              <a:latin typeface="Sassoon Primary" pitchFamily="50" charset="0"/>
            </a:endParaRPr>
          </a:p>
        </p:txBody>
      </p:sp>
      <p:pic>
        <p:nvPicPr>
          <p:cNvPr id="1026" name="Picture 2" descr="Image result for top tips for exams">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18024" y="4253168"/>
            <a:ext cx="838570" cy="83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33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EB47B-64BB-4397-917C-3BC5BA007AA6}"/>
              </a:ext>
            </a:extLst>
          </p:cNvPr>
          <p:cNvSpPr>
            <a:spLocks noGrp="1"/>
          </p:cNvSpPr>
          <p:nvPr>
            <p:ph type="title"/>
          </p:nvPr>
        </p:nvSpPr>
        <p:spPr/>
        <p:txBody>
          <a:bodyPr/>
          <a:lstStyle/>
          <a:p>
            <a:r>
              <a:rPr lang="en-GB" dirty="0"/>
              <a:t>What we do in school </a:t>
            </a:r>
          </a:p>
        </p:txBody>
      </p:sp>
      <p:sp>
        <p:nvSpPr>
          <p:cNvPr id="3" name="Text Placeholder 2">
            <a:extLst>
              <a:ext uri="{FF2B5EF4-FFF2-40B4-BE49-F238E27FC236}">
                <a16:creationId xmlns:a16="http://schemas.microsoft.com/office/drawing/2014/main" id="{7A436F84-D3D5-42D9-8506-3DEE4B98805F}"/>
              </a:ext>
            </a:extLst>
          </p:cNvPr>
          <p:cNvSpPr>
            <a:spLocks noGrp="1"/>
          </p:cNvSpPr>
          <p:nvPr>
            <p:ph type="body" idx="1"/>
          </p:nvPr>
        </p:nvSpPr>
        <p:spPr/>
        <p:txBody>
          <a:bodyPr/>
          <a:lstStyle/>
          <a:p>
            <a:pPr marL="114300" indent="0">
              <a:buNone/>
            </a:pPr>
            <a:r>
              <a:rPr lang="en-GB" dirty="0"/>
              <a:t>We will do our very best to prepare your child for their SATs which will include:</a:t>
            </a:r>
          </a:p>
          <a:p>
            <a:r>
              <a:rPr lang="en-GB" dirty="0"/>
              <a:t>Continuing normal lessons as much as possible e.g.: RE, Maths, English, Science, Wider Curriculum etc. </a:t>
            </a:r>
          </a:p>
          <a:p>
            <a:r>
              <a:rPr lang="en-GB" dirty="0"/>
              <a:t>Consolidation lessons which will start after the half term e.g.: focusing on test technique, common areas that children find challenging etc.</a:t>
            </a:r>
          </a:p>
          <a:p>
            <a:r>
              <a:rPr lang="en-GB" dirty="0"/>
              <a:t>Booster groups in Maths and Reading which will start after half term e.g.: if your child would benefit from extra help and support. </a:t>
            </a:r>
          </a:p>
          <a:p>
            <a:endParaRPr lang="en-GB" dirty="0"/>
          </a:p>
        </p:txBody>
      </p:sp>
      <p:sp>
        <p:nvSpPr>
          <p:cNvPr id="4" name="Slide Number Placeholder 3">
            <a:extLst>
              <a:ext uri="{FF2B5EF4-FFF2-40B4-BE49-F238E27FC236}">
                <a16:creationId xmlns:a16="http://schemas.microsoft.com/office/drawing/2014/main" id="{6602B9FB-2F05-4834-A58A-6B95E4636255}"/>
              </a:ext>
            </a:extLst>
          </p:cNvPr>
          <p:cNvSpPr>
            <a:spLocks noGrp="1"/>
          </p:cNvSpPr>
          <p:nvPr>
            <p:ph type="sldNum" idx="12"/>
          </p:nvPr>
        </p:nvSpPr>
        <p:spPr/>
        <p:txBody>
          <a:bodyPr/>
          <a:lstStyle/>
          <a:p>
            <a:fld id="{00000000-1234-1234-1234-123412341234}" type="slidenum">
              <a:rPr lang="en" smtClean="0"/>
              <a:pPr/>
              <a:t>27</a:t>
            </a:fld>
            <a:endParaRPr lang="en"/>
          </a:p>
        </p:txBody>
      </p:sp>
    </p:spTree>
    <p:extLst>
      <p:ext uri="{BB962C8B-B14F-4D97-AF65-F5344CB8AC3E}">
        <p14:creationId xmlns:p14="http://schemas.microsoft.com/office/powerpoint/2010/main" val="4149264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F4C0-C2F2-4FF6-925C-E25956C79585}"/>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85A2505B-3844-4AD7-B2E2-D185A589BEE8}"/>
              </a:ext>
            </a:extLst>
          </p:cNvPr>
          <p:cNvSpPr>
            <a:spLocks noGrp="1"/>
          </p:cNvSpPr>
          <p:nvPr>
            <p:ph type="body" idx="1"/>
          </p:nvPr>
        </p:nvSpPr>
        <p:spPr>
          <a:xfrm>
            <a:off x="311700" y="739302"/>
            <a:ext cx="8520600" cy="4043713"/>
          </a:xfrm>
        </p:spPr>
        <p:txBody>
          <a:bodyPr/>
          <a:lstStyle/>
          <a:p>
            <a:pPr marL="114300" indent="0">
              <a:buNone/>
            </a:pPr>
            <a:r>
              <a:rPr lang="en-GB" dirty="0"/>
              <a:t>Firstly, a positive attitude goes a long way. Give them as much encouragement and support as you can (but we don’t need to tell you that)!</a:t>
            </a:r>
          </a:p>
          <a:p>
            <a:pPr marL="114300" indent="0">
              <a:buNone/>
            </a:pPr>
            <a:endParaRPr lang="en-GB" dirty="0"/>
          </a:p>
          <a:p>
            <a:pPr marL="114300" indent="0">
              <a:buNone/>
            </a:pPr>
            <a:r>
              <a:rPr lang="en-GB" dirty="0"/>
              <a:t>Tips:</a:t>
            </a:r>
          </a:p>
          <a:p>
            <a:r>
              <a:rPr lang="en-GB" dirty="0"/>
              <a:t>Don’t use past papers as they are used in school to prepare the children. </a:t>
            </a:r>
          </a:p>
          <a:p>
            <a:r>
              <a:rPr lang="en-GB" dirty="0"/>
              <a:t>Attend any SATs meetings at school (or read any literature sent home).</a:t>
            </a:r>
          </a:p>
          <a:p>
            <a:r>
              <a:rPr lang="en-GB" dirty="0"/>
              <a:t>Talk to your child’s class teacher if you have any concerns rather than worry your child.</a:t>
            </a:r>
          </a:p>
          <a:p>
            <a:r>
              <a:rPr lang="en-GB" dirty="0"/>
              <a:t>Encourage your child to talk to their teacher or a trusted adult (including yourself) about their anxieties. Don’t forget that a small amount of anxiety is normal and not harmful.</a:t>
            </a:r>
          </a:p>
          <a:p>
            <a:r>
              <a:rPr lang="en-GB" dirty="0"/>
              <a:t>Give your child a quiet, distraction free space to complete homework or study.</a:t>
            </a:r>
          </a:p>
          <a:p>
            <a:r>
              <a:rPr lang="en-GB" dirty="0"/>
              <a:t>Give your child time to go outside and reduce screen time.</a:t>
            </a:r>
          </a:p>
          <a:p>
            <a:r>
              <a:rPr lang="en-GB" dirty="0"/>
              <a:t>Ensure your child is eating and drinking well and getting a good amount of sleep.</a:t>
            </a:r>
          </a:p>
          <a:p>
            <a:r>
              <a:rPr lang="en-GB" dirty="0"/>
              <a:t>Plan something nice and fun for the weekends before and after SATs. This will help them to relax before the SATs and give them something to look forward to after. </a:t>
            </a:r>
          </a:p>
        </p:txBody>
      </p:sp>
      <p:sp>
        <p:nvSpPr>
          <p:cNvPr id="4" name="Slide Number Placeholder 3">
            <a:extLst>
              <a:ext uri="{FF2B5EF4-FFF2-40B4-BE49-F238E27FC236}">
                <a16:creationId xmlns:a16="http://schemas.microsoft.com/office/drawing/2014/main" id="{F7DE0EE1-7654-4FCC-A4AE-120D4841E9D2}"/>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26817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t>Further tips:</a:t>
            </a:r>
          </a:p>
          <a:p>
            <a:r>
              <a:rPr lang="en-GB" dirty="0"/>
              <a:t>Create a revision timetable that works for you and your child. For some families, 10 to 20 minute activities over a few days works best. For others, a longer study session one day a week might be better. </a:t>
            </a:r>
          </a:p>
          <a:p>
            <a:r>
              <a:rPr lang="en-GB" dirty="0"/>
              <a:t>Keep revision light. Going over key skills (times tables, real world mental maths as you are shopping or cooking) is a good way to keep revision light. </a:t>
            </a:r>
          </a:p>
          <a:p>
            <a:r>
              <a:rPr lang="en-GB" dirty="0"/>
              <a:t>As we said before, avoid using past papers. There are plenty of free or inexpensive SATs practice materials for parents available. </a:t>
            </a:r>
          </a:p>
          <a:p>
            <a:r>
              <a:rPr lang="en-GB" dirty="0"/>
              <a:t>If you’re looking to support your child further with maths at home, there are lots of good websites with free Year 6 revision resources.</a:t>
            </a:r>
          </a:p>
          <a:p>
            <a:r>
              <a:rPr lang="en-GB" dirty="0"/>
              <a:t> Start with </a:t>
            </a:r>
            <a:r>
              <a:rPr lang="en-GB" dirty="0">
                <a:hlinkClick r:id="rId3"/>
              </a:rPr>
              <a:t>thirdspacelearning.com/blog/category/for-parents/</a:t>
            </a:r>
            <a:r>
              <a:rPr lang="en-GB" dirty="0"/>
              <a:t> </a:t>
            </a:r>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29</a:t>
            </a:fld>
            <a:endParaRPr lang="en"/>
          </a:p>
        </p:txBody>
      </p:sp>
    </p:spTree>
    <p:extLst>
      <p:ext uri="{BB962C8B-B14F-4D97-AF65-F5344CB8AC3E}">
        <p14:creationId xmlns:p14="http://schemas.microsoft.com/office/powerpoint/2010/main" val="118900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Monday 12</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15</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Monday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Monday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Tuesday 13</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Wednesday 14</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Wednesday 14</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Thursday 15</a:t>
            </a:r>
            <a:r>
              <a:rPr lang="en-GB" baseline="30000" dirty="0">
                <a:solidFill>
                  <a:srgbClr val="283593"/>
                </a:solidFill>
                <a:latin typeface="+mn-lt"/>
              </a:rPr>
              <a:t>th</a:t>
            </a:r>
            <a:r>
              <a:rPr lang="en-GB" dirty="0">
                <a:solidFill>
                  <a:srgbClr val="283593"/>
                </a:solidFill>
                <a:latin typeface="+mn-lt"/>
              </a:rPr>
              <a:t> May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Ways to support </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hlinkClick r:id="rId3"/>
              </a:rPr>
              <a:t>thirdspacelearning.com/blog/category/for-parents/</a:t>
            </a:r>
            <a:r>
              <a:rPr lang="en-GB" dirty="0"/>
              <a:t> </a:t>
            </a:r>
          </a:p>
          <a:p>
            <a:pPr marL="114300" indent="0">
              <a:buNone/>
            </a:pPr>
            <a:endParaRPr lang="en-GB" dirty="0"/>
          </a:p>
          <a:p>
            <a:pPr marL="114300" indent="0">
              <a:buNone/>
            </a:pPr>
            <a:r>
              <a:rPr lang="en-GB" dirty="0">
                <a:hlinkClick r:id="rId4"/>
              </a:rPr>
              <a:t>Maths &amp; Science resources | CPD courses | White Rose Education</a:t>
            </a:r>
            <a:r>
              <a:rPr lang="en-GB" dirty="0"/>
              <a:t> (click tab for parents)</a:t>
            </a:r>
          </a:p>
          <a:p>
            <a:pPr marL="114300" indent="0">
              <a:buNone/>
            </a:pPr>
            <a:endParaRPr lang="en-GB" dirty="0"/>
          </a:p>
          <a:p>
            <a:pPr marL="114300" indent="0">
              <a:buNone/>
            </a:pPr>
            <a:r>
              <a:rPr lang="en-GB" dirty="0">
                <a:hlinkClick r:id="rId5"/>
              </a:rPr>
              <a:t>Primary resources, homework help and online games - BBC Bitesize</a:t>
            </a:r>
            <a:endParaRPr lang="en-GB" dirty="0"/>
          </a:p>
          <a:p>
            <a:pPr marL="114300" indent="0">
              <a:buNone/>
            </a:pPr>
            <a:endParaRPr lang="en-GB" dirty="0"/>
          </a:p>
          <a:p>
            <a:pPr marL="114300" indent="0">
              <a:buNone/>
            </a:pPr>
            <a:r>
              <a:rPr lang="en-GB" dirty="0">
                <a:hlinkClick r:id="rId6"/>
              </a:rPr>
              <a:t>KS2 SATs: help your child at home | Oxford Owl</a:t>
            </a:r>
            <a:endParaRPr lang="en-GB" dirty="0"/>
          </a:p>
          <a:p>
            <a:pPr marL="114300" indent="0">
              <a:buNone/>
            </a:pPr>
            <a:endParaRPr lang="en-GB" dirty="0"/>
          </a:p>
          <a:p>
            <a:pPr>
              <a:buFontTx/>
              <a:buChar char="-"/>
            </a:pPr>
            <a:r>
              <a:rPr lang="en-GB" dirty="0"/>
              <a:t>Reading with your child at home</a:t>
            </a:r>
          </a:p>
          <a:p>
            <a:pPr>
              <a:buFontTx/>
              <a:buChar char="-"/>
            </a:pPr>
            <a:r>
              <a:rPr lang="en-GB" dirty="0"/>
              <a:t>Complete homework tasks with your child</a:t>
            </a:r>
            <a:r>
              <a:rPr lang="en-GB" dirty="0">
                <a:sym typeface="Wingdings" panose="05000000000000000000" pitchFamily="2" charset="2"/>
              </a:rPr>
              <a:t> answers are provided </a:t>
            </a:r>
          </a:p>
          <a:p>
            <a:pPr>
              <a:buFontTx/>
              <a:buChar char="-"/>
            </a:pPr>
            <a:r>
              <a:rPr lang="en-GB" dirty="0">
                <a:sym typeface="Wingdings" panose="05000000000000000000" pitchFamily="2" charset="2"/>
              </a:rPr>
              <a:t>Spellings provided by English teacher – tested on Fridays  </a:t>
            </a:r>
            <a:endParaRPr lang="en-GB" dirty="0"/>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30</a:t>
            </a:fld>
            <a:endParaRPr lang="en"/>
          </a:p>
        </p:txBody>
      </p:sp>
    </p:spTree>
    <p:extLst>
      <p:ext uri="{BB962C8B-B14F-4D97-AF65-F5344CB8AC3E}">
        <p14:creationId xmlns:p14="http://schemas.microsoft.com/office/powerpoint/2010/main" val="304840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of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t>In reality, there’s one or two papers each day that last 30 to 60 minutes.</a:t>
            </a: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31</a:t>
            </a:fld>
            <a:endParaRPr lang="en"/>
          </a:p>
        </p:txBody>
      </p:sp>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t>SATs often induce a certain degree of worry or anxiety but there is, of course, a tipping point. </a:t>
            </a:r>
          </a:p>
          <a:p>
            <a:pPr marL="114300" indent="0">
              <a:buNone/>
            </a:pPr>
            <a:endParaRPr lang="en-GB" dirty="0"/>
          </a:p>
          <a:p>
            <a:pPr marL="114300" indent="0">
              <a:buNone/>
            </a:pPr>
            <a:r>
              <a:rPr lang="en-GB" dirty="0"/>
              <a:t>SATs anxiety should not:</a:t>
            </a:r>
          </a:p>
          <a:p>
            <a:r>
              <a:rPr lang="en-GB" dirty="0">
                <a:solidFill>
                  <a:srgbClr val="283593"/>
                </a:solidFill>
              </a:rPr>
              <a:t>Affect a child’s appetite</a:t>
            </a:r>
          </a:p>
          <a:p>
            <a:r>
              <a:rPr lang="en-GB" dirty="0">
                <a:solidFill>
                  <a:srgbClr val="283593"/>
                </a:solidFill>
              </a:rPr>
              <a:t>Affect a child’s sleep</a:t>
            </a:r>
          </a:p>
          <a:p>
            <a:r>
              <a:rPr lang="en-GB" dirty="0">
                <a:solidFill>
                  <a:srgbClr val="283593"/>
                </a:solidFill>
              </a:rPr>
              <a:t>Affect a child’s personality</a:t>
            </a:r>
          </a:p>
          <a:p>
            <a:r>
              <a:rPr lang="en-GB" dirty="0">
                <a:solidFill>
                  <a:srgbClr val="283593"/>
                </a:solidFill>
              </a:rPr>
              <a:t>Induce panic, tears or disengagement from lessons or hobbies</a:t>
            </a:r>
          </a:p>
          <a:p>
            <a:r>
              <a:rPr lang="en-GB" dirty="0">
                <a:solidFill>
                  <a:srgbClr val="283593"/>
                </a:solidFill>
              </a:rPr>
              <a:t>Be a reason not to attend school.</a:t>
            </a:r>
          </a:p>
          <a:p>
            <a:pPr marL="114300" indent="0">
              <a:buNone/>
            </a:pPr>
            <a:endParaRPr lang="en-GB" dirty="0"/>
          </a:p>
          <a:p>
            <a:pPr marL="114300" indent="0">
              <a:buNone/>
            </a:pPr>
            <a:r>
              <a:rPr lang="en-GB" dirty="0"/>
              <a:t>If any of the above are evident, SATs may be causing an excessive degree of anxiety and may benefit from some additional support. This isn’t about removing the reality of SATs but rather equipping your 10 or 11 year old with the ability to better cope with the situation.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32</a:t>
            </a:fld>
            <a:endParaRPr lang="en"/>
          </a:p>
        </p:txBody>
      </p:sp>
    </p:spTree>
    <p:extLst>
      <p:ext uri="{BB962C8B-B14F-4D97-AF65-F5344CB8AC3E}">
        <p14:creationId xmlns:p14="http://schemas.microsoft.com/office/powerpoint/2010/main" val="1354907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or there is a change in your circumstances,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to seek reassurance from teachers over family members. </a:t>
            </a:r>
          </a:p>
          <a:p>
            <a:pPr marL="114300" indent="0">
              <a:buNone/>
            </a:pPr>
            <a:r>
              <a:rPr lang="en-GB" dirty="0">
                <a:solidFill>
                  <a:srgbClr val="283593"/>
                </a:solidFill>
              </a:rPr>
              <a:t>Try not to project your own anxieties or views about the SATs</a:t>
            </a:r>
          </a:p>
          <a:p>
            <a:pPr marL="114300" indent="0">
              <a:buNone/>
            </a:pPr>
            <a:r>
              <a:rPr lang="en-GB" dirty="0"/>
              <a:t>Children can be very intuitive. If they see that you are anxious, this could add to their own anxieties. Similarly, if you don’t believe in SATs, your child may reflect this view.</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33</a:t>
            </a:fld>
            <a:endParaRPr lang="en"/>
          </a:p>
        </p:txBody>
      </p:sp>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your whole life!</a:t>
            </a:r>
          </a:p>
          <a:p>
            <a:pPr marL="114300" indent="0">
              <a:buNone/>
            </a:pP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34</a:t>
            </a:fld>
            <a:endParaRPr lang="en"/>
          </a:p>
        </p:txBody>
      </p:sp>
    </p:spTree>
    <p:extLst>
      <p:ext uri="{BB962C8B-B14F-4D97-AF65-F5344CB8AC3E}">
        <p14:creationId xmlns:p14="http://schemas.microsoft.com/office/powerpoint/2010/main" val="1643563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7AD346-8A80-4A58-8AD1-7ED9197BB9D3}"/>
              </a:ext>
            </a:extLst>
          </p:cNvPr>
          <p:cNvSpPr>
            <a:spLocks noGrp="1"/>
          </p:cNvSpPr>
          <p:nvPr>
            <p:ph type="sldNum" idx="12"/>
          </p:nvPr>
        </p:nvSpPr>
        <p:spPr/>
        <p:txBody>
          <a:bodyPr/>
          <a:lstStyle/>
          <a:p>
            <a:fld id="{00000000-1234-1234-1234-123412341234}" type="slidenum">
              <a:rPr lang="en" smtClean="0"/>
              <a:pPr/>
              <a:t>35</a:t>
            </a:fld>
            <a:endParaRPr lang="en"/>
          </a:p>
        </p:txBody>
      </p:sp>
      <p:sp>
        <p:nvSpPr>
          <p:cNvPr id="5" name="Rectangle 4">
            <a:extLst>
              <a:ext uri="{FF2B5EF4-FFF2-40B4-BE49-F238E27FC236}">
                <a16:creationId xmlns:a16="http://schemas.microsoft.com/office/drawing/2014/main" id="{C80135A4-732F-4746-B07C-E32663250B26}"/>
              </a:ext>
            </a:extLst>
          </p:cNvPr>
          <p:cNvSpPr/>
          <p:nvPr/>
        </p:nvSpPr>
        <p:spPr>
          <a:xfrm>
            <a:off x="2479123" y="2110085"/>
            <a:ext cx="4185761"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Questions? </a:t>
            </a:r>
          </a:p>
        </p:txBody>
      </p:sp>
    </p:spTree>
    <p:extLst>
      <p:ext uri="{BB962C8B-B14F-4D97-AF65-F5344CB8AC3E}">
        <p14:creationId xmlns:p14="http://schemas.microsoft.com/office/powerpoint/2010/main" val="3863690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7AD346-8A80-4A58-8AD1-7ED9197BB9D3}"/>
              </a:ext>
            </a:extLst>
          </p:cNvPr>
          <p:cNvSpPr>
            <a:spLocks noGrp="1"/>
          </p:cNvSpPr>
          <p:nvPr>
            <p:ph type="sldNum" idx="12"/>
          </p:nvPr>
        </p:nvSpPr>
        <p:spPr/>
        <p:txBody>
          <a:bodyPr/>
          <a:lstStyle/>
          <a:p>
            <a:fld id="{00000000-1234-1234-1234-123412341234}" type="slidenum">
              <a:rPr lang="en" smtClean="0"/>
              <a:pPr/>
              <a:t>36</a:t>
            </a:fld>
            <a:endParaRPr lang="en"/>
          </a:p>
        </p:txBody>
      </p:sp>
      <p:sp>
        <p:nvSpPr>
          <p:cNvPr id="5" name="Rectangle 4">
            <a:extLst>
              <a:ext uri="{FF2B5EF4-FFF2-40B4-BE49-F238E27FC236}">
                <a16:creationId xmlns:a16="http://schemas.microsoft.com/office/drawing/2014/main" id="{C80135A4-732F-4746-B07C-E32663250B26}"/>
              </a:ext>
            </a:extLst>
          </p:cNvPr>
          <p:cNvSpPr/>
          <p:nvPr/>
        </p:nvSpPr>
        <p:spPr>
          <a:xfrm>
            <a:off x="1476625" y="817424"/>
            <a:ext cx="6647974" cy="1754326"/>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Thank you for your </a:t>
            </a:r>
          </a:p>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participation today.</a:t>
            </a:r>
          </a:p>
        </p:txBody>
      </p:sp>
    </p:spTree>
    <p:extLst>
      <p:ext uri="{BB962C8B-B14F-4D97-AF65-F5344CB8AC3E}">
        <p14:creationId xmlns:p14="http://schemas.microsoft.com/office/powerpoint/2010/main" val="57150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p>
          <a:p>
            <a:pPr marL="114300" indent="0">
              <a:buNone/>
            </a:pPr>
            <a:endParaRPr lang="en-GB" sz="1050" i="1" dirty="0">
              <a:solidFill>
                <a:srgbClr val="000000"/>
              </a:solidFill>
              <a:latin typeface="Arial"/>
              <a:cs typeface="Arial"/>
              <a:sym typeface="Arial"/>
            </a:endParaRPr>
          </a:p>
          <a:p>
            <a:pPr marL="114300" indent="0">
              <a:buNone/>
            </a:pPr>
            <a:r>
              <a:rPr lang="en-GB" sz="1050" i="1" dirty="0">
                <a:solidFill>
                  <a:srgbClr val="000000"/>
                </a:solidFill>
                <a:latin typeface="Arial"/>
                <a:cs typeface="Arial"/>
                <a:sym typeface="Arial"/>
              </a:rPr>
              <a:t>Pupils may have multiple access arrangements. Please discuss this with either Y6 team or Mrs Fowler. </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27132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There is no separate test that would indicate a pupil is working above the national standard.</a:t>
            </a:r>
          </a:p>
          <a:p>
            <a:pPr marL="114300" indent="0">
              <a:buNone/>
            </a:pPr>
            <a:endParaRPr lang="en-GB" dirty="0"/>
          </a:p>
          <a:p>
            <a:pPr marL="114300" indent="0">
              <a:buNone/>
            </a:pPr>
            <a:r>
              <a:rPr lang="en-GB" dirty="0"/>
              <a:t>A scaled score of less than 99 would indicate a pupil is working below the national standard. </a:t>
            </a:r>
          </a:p>
          <a:p>
            <a:pPr marL="114300" indent="0">
              <a:buNone/>
            </a:pPr>
            <a:endParaRPr lang="en-GB" dirty="0"/>
          </a:p>
          <a:p>
            <a:pPr marL="114300" indent="0">
              <a:buNone/>
            </a:pPr>
            <a:r>
              <a:rPr lang="en-GB" dirty="0"/>
              <a:t>A scaled score of 110 or above is classed as working at a higher standard.</a:t>
            </a:r>
          </a:p>
          <a:p>
            <a:pPr marL="114300" indent="0">
              <a:buNone/>
            </a:pPr>
            <a:endParaRPr lang="en-GB" dirty="0"/>
          </a:p>
          <a:p>
            <a:pPr marL="114300" indent="0" algn="ctr">
              <a:buNone/>
            </a:pPr>
            <a:r>
              <a:rPr lang="en-GB" b="1" i="1" u="sng" dirty="0">
                <a:solidFill>
                  <a:srgbClr val="283593"/>
                </a:solidFill>
              </a:rPr>
              <a:t>Test results will be recorded and given to parents in the End of Year Reports.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1849773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Grammar, Punctuation and Spelling: Monday 12</a:t>
            </a:r>
            <a:r>
              <a:rPr lang="en-GB" baseline="30000" dirty="0"/>
              <a:t>th</a:t>
            </a:r>
            <a:r>
              <a:rPr lang="en-GB"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Grammar, punctuation and spelling consists of two papers.</a:t>
            </a:r>
          </a:p>
          <a:p>
            <a:pPr marL="114300"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8</a:t>
            </a:fld>
            <a:endParaRPr lang="en"/>
          </a:p>
        </p:txBody>
      </p:sp>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9</a:t>
            </a:fld>
            <a:endParaRPr lang="en"/>
          </a:p>
        </p:txBody>
      </p:sp>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1661</TotalTime>
  <Words>3649</Words>
  <Application>Microsoft Office PowerPoint</Application>
  <PresentationFormat>On-screen Show (16:9)</PresentationFormat>
  <Paragraphs>354</Paragraphs>
  <Slides>36</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Nunito</vt:lpstr>
      <vt:lpstr>Cambria Math</vt:lpstr>
      <vt:lpstr>Arial</vt:lpstr>
      <vt:lpstr>Calibri</vt:lpstr>
      <vt:lpstr>Nunito Sans SemiBold</vt:lpstr>
      <vt:lpstr>Sassoon Primary</vt:lpstr>
      <vt:lpstr>Nunito Sans Light</vt:lpstr>
      <vt:lpstr>Wingdings</vt:lpstr>
      <vt:lpstr>TSL</vt:lpstr>
      <vt:lpstr>  Year 6 SATs 2025 Presentation for Parents, Carers &amp; Guardians</vt:lpstr>
      <vt:lpstr>Aims of today </vt:lpstr>
      <vt:lpstr>What are the SATs? </vt:lpstr>
      <vt:lpstr>When and how the SATs are completed</vt:lpstr>
      <vt:lpstr>Specific arrangements for SATs</vt:lpstr>
      <vt:lpstr>The results</vt:lpstr>
      <vt:lpstr>The results</vt:lpstr>
      <vt:lpstr>Grammar, Punctuation and Spelling: Monday 12th May</vt:lpstr>
      <vt:lpstr>Grammar, Punctuation and Spelling: Paper 1 (GPS)</vt:lpstr>
      <vt:lpstr>Grammar, Punctuation and Spelling: Paper 1 (GPS)</vt:lpstr>
      <vt:lpstr>Grammar, Punctuation and Spelling: Paper 2 (spelling)</vt:lpstr>
      <vt:lpstr>Reading: Tuesday 13th May </vt:lpstr>
      <vt:lpstr>Reading </vt:lpstr>
      <vt:lpstr>Reading </vt:lpstr>
      <vt:lpstr>Reading </vt:lpstr>
      <vt:lpstr>Reading </vt:lpstr>
      <vt:lpstr>Maths: Wednesday 14th May and Thursday 15th May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PowerPoint Presentation</vt:lpstr>
      <vt:lpstr>What we do in school </vt:lpstr>
      <vt:lpstr>Supporting your child in preparing for the SATs</vt:lpstr>
      <vt:lpstr>Supporting your child in preparing for the SATs</vt:lpstr>
      <vt:lpstr>Ways to support </vt:lpstr>
      <vt:lpstr>Things to remember about SATs</vt:lpstr>
      <vt:lpstr>What to do if you are worried about your child</vt:lpstr>
      <vt:lpstr>What to do if you are worried about your child</vt:lpstr>
      <vt:lpstr>Advice for Year 6 children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Ms Preedy</dc:creator>
  <cp:lastModifiedBy>Katie Thomas</cp:lastModifiedBy>
  <cp:revision>41</cp:revision>
  <dcterms:modified xsi:type="dcterms:W3CDTF">2025-01-20T15:48:54Z</dcterms:modified>
</cp:coreProperties>
</file>