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8"/>
  </p:notesMasterIdLst>
  <p:sldIdLst>
    <p:sldId id="256" r:id="rId2"/>
    <p:sldId id="287" r:id="rId3"/>
    <p:sldId id="259" r:id="rId4"/>
    <p:sldId id="260" r:id="rId5"/>
    <p:sldId id="261" r:id="rId6"/>
    <p:sldId id="262" r:id="rId7"/>
    <p:sldId id="29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5" r:id="rId27"/>
    <p:sldId id="292" r:id="rId28"/>
    <p:sldId id="281" r:id="rId29"/>
    <p:sldId id="282" r:id="rId30"/>
    <p:sldId id="293" r:id="rId31"/>
    <p:sldId id="283" r:id="rId32"/>
    <p:sldId id="284" r:id="rId33"/>
    <p:sldId id="285" r:id="rId34"/>
    <p:sldId id="286" r:id="rId35"/>
    <p:sldId id="289" r:id="rId36"/>
    <p:sldId id="290" r:id="rId37"/>
  </p:sldIdLst>
  <p:sldSz cx="9144000" cy="5143500" type="screen16x9"/>
  <p:notesSz cx="6797675" cy="9926638"/>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Nunito" panose="020B0604020202020204" charset="0"/>
      <p:regular r:id="rId44"/>
      <p:bold r:id="rId45"/>
      <p:italic r:id="rId46"/>
      <p:boldItalic r:id="rId47"/>
    </p:embeddedFont>
    <p:embeddedFont>
      <p:font typeface="Nunito Sans SemiBol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128" d="100"/>
          <a:sy n="128" d="100"/>
        </p:scale>
        <p:origin x="11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054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8193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93431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C83F73-A7BE-4C91-9BBC-5A93F95F787E}" type="slidenum">
              <a:rPr lang="en-GB" smtClean="0"/>
              <a:pPr/>
              <a:t>26</a:t>
            </a:fld>
            <a:endParaRPr lang="en-GB" dirty="0"/>
          </a:p>
        </p:txBody>
      </p:sp>
    </p:spTree>
    <p:extLst>
      <p:ext uri="{BB962C8B-B14F-4D97-AF65-F5344CB8AC3E}">
        <p14:creationId xmlns:p14="http://schemas.microsoft.com/office/powerpoint/2010/main" val="4172507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96818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90370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1297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49599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23700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9613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356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33802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7" name="Group 6"/>
          <p:cNvGrpSpPr/>
          <p:nvPr/>
        </p:nvGrpSpPr>
        <p:grpSpPr>
          <a:xfrm>
            <a:off x="-8466" y="-6351"/>
            <a:ext cx="9169804"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1803400"/>
            <a:ext cx="5826719"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3038126"/>
            <a:ext cx="5826719"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16A48C6-1390-4593-899B-B241027A383B}" type="datetimeFigureOut">
              <a:rPr lang="en-GB" smtClean="0"/>
              <a:pPr/>
              <a:t>20/01/2025</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4A25D74-5E93-4D56-BEA5-71890DB6CE68}" type="slidenum">
              <a:rPr lang="en-GB" smtClean="0"/>
              <a:pPr/>
              <a:t>‹#›</a:t>
            </a:fld>
            <a:endParaRPr lang="en-GB" dirty="0"/>
          </a:p>
        </p:txBody>
      </p:sp>
    </p:spTree>
    <p:extLst>
      <p:ext uri="{BB962C8B-B14F-4D97-AF65-F5344CB8AC3E}">
        <p14:creationId xmlns:p14="http://schemas.microsoft.com/office/powerpoint/2010/main" val="1995949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 id="214748367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w9oii65DhAhXN5eAKHV56DyIQjRx6BAgBEAU&amp;url=https://myyouthcareer.com/top-tips-to-score-highest-marks-in-12th-board-exams/&amp;psig=AOvVaw1wj88F4Fy08KDl1UnT3wSA&amp;ust=155317533450480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home.oxfordowl.co.uk/ks2-sats-support/" TargetMode="External"/><Relationship Id="rId5" Type="http://schemas.openxmlformats.org/officeDocument/2006/relationships/hyperlink" Target="https://www.bbc.co.uk/bitesize/primary#england" TargetMode="External"/><Relationship Id="rId4" Type="http://schemas.openxmlformats.org/officeDocument/2006/relationships/hyperlink" Target="https://whiteroseeducation.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tx1"/>
                </a:solidFill>
                <a:latin typeface="+mj-lt"/>
                <a:ea typeface="Arial"/>
                <a:cs typeface="Arial"/>
                <a:sym typeface="Arial"/>
              </a:rPr>
              <a:t>Year 6 SATs 2025 Presentation for Parents, </a:t>
            </a:r>
            <a:r>
              <a:rPr lang="en-US" sz="4000" dirty="0" err="1">
                <a:solidFill>
                  <a:schemeClr val="tx1"/>
                </a:solidFill>
                <a:latin typeface="+mj-lt"/>
                <a:ea typeface="Arial"/>
                <a:cs typeface="Arial"/>
                <a:sym typeface="Arial"/>
              </a:rPr>
              <a:t>Carers</a:t>
            </a:r>
            <a:r>
              <a:rPr lang="en-US" sz="4000" dirty="0">
                <a:solidFill>
                  <a:schemeClr val="tx1"/>
                </a:solidFill>
                <a:latin typeface="+mj-lt"/>
                <a:ea typeface="Arial"/>
                <a:cs typeface="Arial"/>
                <a:sym typeface="Arial"/>
              </a:rPr>
              <a:t> &amp; Guardians</a:t>
            </a:r>
            <a:endParaRPr sz="3800" dirty="0">
              <a:solidFill>
                <a:schemeClr val="tx1"/>
              </a:solidFill>
              <a:latin typeface="+mj-lt"/>
              <a:ea typeface="Nunito Sans Light"/>
              <a:cs typeface="Nunito Sans Light"/>
              <a:sym typeface="Nunito Sans Light"/>
            </a:endParaRPr>
          </a:p>
        </p:txBody>
      </p:sp>
      <p:pic>
        <p:nvPicPr>
          <p:cNvPr id="6" name="Picture 5">
            <a:extLst>
              <a:ext uri="{FF2B5EF4-FFF2-40B4-BE49-F238E27FC236}">
                <a16:creationId xmlns:a16="http://schemas.microsoft.com/office/drawing/2014/main" id="{2848C04C-F9E9-4673-A4AC-75E971EF32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37508" y="504496"/>
            <a:ext cx="1668983" cy="22091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10</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24366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14</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297585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BODMAS),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19</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F3F2-C05F-4871-BCEE-0EF7F2D1DEA2}"/>
              </a:ext>
            </a:extLst>
          </p:cNvPr>
          <p:cNvSpPr>
            <a:spLocks noGrp="1"/>
          </p:cNvSpPr>
          <p:nvPr>
            <p:ph type="title"/>
          </p:nvPr>
        </p:nvSpPr>
        <p:spPr>
          <a:xfrm>
            <a:off x="500558" y="380671"/>
            <a:ext cx="8520600" cy="434776"/>
          </a:xfrm>
        </p:spPr>
        <p:txBody>
          <a:bodyPr/>
          <a:lstStyle/>
          <a:p>
            <a:r>
              <a:rPr lang="en-GB" dirty="0"/>
              <a:t>Aims of today </a:t>
            </a:r>
          </a:p>
        </p:txBody>
      </p:sp>
      <p:sp>
        <p:nvSpPr>
          <p:cNvPr id="3" name="Text Placeholder 2">
            <a:extLst>
              <a:ext uri="{FF2B5EF4-FFF2-40B4-BE49-F238E27FC236}">
                <a16:creationId xmlns:a16="http://schemas.microsoft.com/office/drawing/2014/main" id="{5E09421D-3EAF-4573-905A-9B510EA1A556}"/>
              </a:ext>
            </a:extLst>
          </p:cNvPr>
          <p:cNvSpPr>
            <a:spLocks noGrp="1"/>
          </p:cNvSpPr>
          <p:nvPr>
            <p:ph type="body" idx="1"/>
          </p:nvPr>
        </p:nvSpPr>
        <p:spPr>
          <a:xfrm>
            <a:off x="311700" y="966770"/>
            <a:ext cx="8520600" cy="3209960"/>
          </a:xfrm>
        </p:spPr>
        <p:txBody>
          <a:bodyPr/>
          <a:lstStyle/>
          <a:p>
            <a:r>
              <a:rPr lang="en-GB" dirty="0"/>
              <a:t>Part 1 - Introduction to SATs</a:t>
            </a:r>
          </a:p>
          <a:p>
            <a:pPr marL="114300" indent="0">
              <a:buNone/>
            </a:pPr>
            <a:r>
              <a:rPr lang="en-GB" dirty="0"/>
              <a:t>      Brief overview of what SATs are</a:t>
            </a:r>
          </a:p>
          <a:p>
            <a:pPr marL="114300" indent="0">
              <a:buNone/>
            </a:pPr>
            <a:r>
              <a:rPr lang="en-GB" dirty="0"/>
              <a:t>      Importance and purpose</a:t>
            </a:r>
          </a:p>
          <a:p>
            <a:pPr marL="114300" indent="0">
              <a:buNone/>
            </a:pPr>
            <a:r>
              <a:rPr lang="en-GB" dirty="0"/>
              <a:t>      Key dates and timelines</a:t>
            </a:r>
          </a:p>
          <a:p>
            <a:endParaRPr lang="en-GB" dirty="0"/>
          </a:p>
          <a:p>
            <a:r>
              <a:rPr lang="en-GB" dirty="0"/>
              <a:t>Part 2 - Subject-specific guidance </a:t>
            </a:r>
          </a:p>
          <a:p>
            <a:endParaRPr lang="en-GB" dirty="0"/>
          </a:p>
          <a:p>
            <a:r>
              <a:rPr lang="en-GB" dirty="0"/>
              <a:t>Part 3 – Supporting your child &amp; questions</a:t>
            </a:r>
          </a:p>
          <a:p>
            <a:endParaRPr lang="en-GB" dirty="0"/>
          </a:p>
          <a:p>
            <a:r>
              <a:rPr lang="en-GB" dirty="0"/>
              <a:t>Part 4 – Working with your child</a:t>
            </a:r>
          </a:p>
          <a:p>
            <a:endParaRPr lang="en-GB" dirty="0"/>
          </a:p>
        </p:txBody>
      </p:sp>
      <p:sp>
        <p:nvSpPr>
          <p:cNvPr id="4" name="Slide Number Placeholder 3">
            <a:extLst>
              <a:ext uri="{FF2B5EF4-FFF2-40B4-BE49-F238E27FC236}">
                <a16:creationId xmlns:a16="http://schemas.microsoft.com/office/drawing/2014/main" id="{85DE15A3-5C8A-4AC9-BE2C-FACA5E87FF5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25411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22</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570" y="51762"/>
            <a:ext cx="7466860" cy="486054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a:lstStyle/>
          <a:p>
            <a:pPr marL="136922" algn="ctr">
              <a:defRPr/>
            </a:pPr>
            <a:r>
              <a:rPr lang="en-GB" sz="2100" u="sng" dirty="0">
                <a:solidFill>
                  <a:schemeClr val="bg2">
                    <a:lumMod val="10000"/>
                  </a:schemeClr>
                </a:solidFill>
                <a:latin typeface="Calibri" panose="020F0502020204030204" pitchFamily="34" charset="0"/>
                <a:cs typeface="Calibri" panose="020F0502020204030204" pitchFamily="34" charset="0"/>
              </a:rPr>
              <a:t>Top Tips Maths papers</a:t>
            </a:r>
          </a:p>
          <a:p>
            <a:pPr marL="479822" indent="-342900" algn="ctr">
              <a:buFont typeface="Wingdings" panose="05000000000000000000" pitchFamily="2" charset="2"/>
              <a:buChar char="Ø"/>
              <a:defRPr/>
            </a:pPr>
            <a:r>
              <a:rPr lang="en-GB" sz="2100" u="sng" dirty="0">
                <a:solidFill>
                  <a:schemeClr val="bg2">
                    <a:lumMod val="10000"/>
                  </a:schemeClr>
                </a:solidFill>
                <a:latin typeface="Calibri" panose="020F0502020204030204" pitchFamily="34" charset="0"/>
                <a:cs typeface="Calibri" panose="020F0502020204030204" pitchFamily="34" charset="0"/>
              </a:rPr>
              <a:t> </a:t>
            </a:r>
          </a:p>
          <a:p>
            <a:pPr marL="479822" indent="-342900">
              <a:buFont typeface="Wingdings" panose="05000000000000000000" pitchFamily="2" charset="2"/>
              <a:buChar char="Ø"/>
              <a:defRPr/>
            </a:pPr>
            <a:r>
              <a:rPr lang="en-GB" sz="2100" dirty="0">
                <a:solidFill>
                  <a:schemeClr val="bg2">
                    <a:lumMod val="10000"/>
                  </a:schemeClr>
                </a:solidFill>
                <a:latin typeface="Calibri" panose="020F0502020204030204" pitchFamily="34" charset="0"/>
                <a:cs typeface="Calibri" panose="020F0502020204030204" pitchFamily="34" charset="0"/>
              </a:rPr>
              <a:t>Always show your working out methods because sometimes you can get a mark if you have used the correct methods, even if your final answer is wrong.</a:t>
            </a:r>
          </a:p>
          <a:p>
            <a:pPr marL="479822" indent="-342900">
              <a:buFont typeface="Wingdings" panose="05000000000000000000" pitchFamily="2" charset="2"/>
              <a:buChar char="Ø"/>
              <a:defRPr/>
            </a:pPr>
            <a:endParaRPr lang="en-GB" sz="2100" dirty="0">
              <a:solidFill>
                <a:schemeClr val="bg2">
                  <a:lumMod val="10000"/>
                </a:schemeClr>
              </a:solidFill>
              <a:latin typeface="Calibri" panose="020F0502020204030204" pitchFamily="34" charset="0"/>
              <a:cs typeface="Calibri" panose="020F0502020204030204" pitchFamily="34" charset="0"/>
            </a:endParaRPr>
          </a:p>
          <a:p>
            <a:pPr marL="479822" indent="-342900">
              <a:buFont typeface="Wingdings" panose="05000000000000000000" pitchFamily="2" charset="2"/>
              <a:buChar char="Ø"/>
              <a:defRPr/>
            </a:pPr>
            <a:r>
              <a:rPr lang="en-GB" sz="2100" dirty="0">
                <a:solidFill>
                  <a:schemeClr val="bg2">
                    <a:lumMod val="10000"/>
                  </a:schemeClr>
                </a:solidFill>
                <a:latin typeface="Calibri" panose="020F0502020204030204" pitchFamily="34" charset="0"/>
                <a:cs typeface="Calibri" panose="020F0502020204030204" pitchFamily="34" charset="0"/>
              </a:rPr>
              <a:t>When working with fractions, always start by finding the </a:t>
            </a:r>
            <a:r>
              <a:rPr lang="en-GB" sz="2100" u="sng" dirty="0">
                <a:solidFill>
                  <a:schemeClr val="bg2">
                    <a:lumMod val="10000"/>
                  </a:schemeClr>
                </a:solidFill>
                <a:latin typeface="Calibri" panose="020F0502020204030204" pitchFamily="34" charset="0"/>
                <a:cs typeface="Calibri" panose="020F0502020204030204" pitchFamily="34" charset="0"/>
              </a:rPr>
              <a:t>common denominators</a:t>
            </a:r>
            <a:r>
              <a:rPr lang="en-GB" sz="2100" dirty="0">
                <a:solidFill>
                  <a:schemeClr val="bg2">
                    <a:lumMod val="10000"/>
                  </a:schemeClr>
                </a:solidFill>
                <a:latin typeface="Calibri" panose="020F0502020204030204" pitchFamily="34" charset="0"/>
                <a:cs typeface="Calibri" panose="020F0502020204030204" pitchFamily="34" charset="0"/>
              </a:rPr>
              <a:t> and always convert mixed numbers to improper fractions.</a:t>
            </a:r>
          </a:p>
          <a:p>
            <a:pPr marL="479822" indent="-342900">
              <a:buFont typeface="Wingdings" panose="05000000000000000000" pitchFamily="2" charset="2"/>
              <a:buChar char="Ø"/>
              <a:defRPr/>
            </a:pPr>
            <a:endParaRPr lang="en-GB" sz="2100" dirty="0">
              <a:solidFill>
                <a:schemeClr val="bg2">
                  <a:lumMod val="10000"/>
                </a:schemeClr>
              </a:solidFill>
              <a:latin typeface="Calibri" panose="020F0502020204030204" pitchFamily="34" charset="0"/>
              <a:cs typeface="Calibri" panose="020F0502020204030204" pitchFamily="34" charset="0"/>
            </a:endParaRPr>
          </a:p>
          <a:p>
            <a:pPr marL="479822" indent="-342900">
              <a:buFont typeface="Wingdings" panose="05000000000000000000" pitchFamily="2" charset="2"/>
              <a:buChar char="Ø"/>
              <a:defRPr/>
            </a:pPr>
            <a:r>
              <a:rPr lang="en-GB" sz="2100" dirty="0">
                <a:solidFill>
                  <a:schemeClr val="bg2">
                    <a:lumMod val="10000"/>
                  </a:schemeClr>
                </a:solidFill>
                <a:latin typeface="Calibri" panose="020F0502020204030204" pitchFamily="34" charset="0"/>
                <a:cs typeface="Calibri" panose="020F0502020204030204" pitchFamily="34" charset="0"/>
              </a:rPr>
              <a:t>When working with units of measure (length, capacity or weight) always convert to </a:t>
            </a:r>
            <a:r>
              <a:rPr lang="en-GB" sz="2100" u="sng" dirty="0">
                <a:solidFill>
                  <a:schemeClr val="bg2">
                    <a:lumMod val="10000"/>
                  </a:schemeClr>
                </a:solidFill>
                <a:latin typeface="Calibri" panose="020F0502020204030204" pitchFamily="34" charset="0"/>
                <a:cs typeface="Calibri" panose="020F0502020204030204" pitchFamily="34" charset="0"/>
              </a:rPr>
              <a:t>the same units </a:t>
            </a:r>
            <a:r>
              <a:rPr lang="en-GB" sz="2100" dirty="0">
                <a:solidFill>
                  <a:schemeClr val="bg2">
                    <a:lumMod val="10000"/>
                  </a:schemeClr>
                </a:solidFill>
                <a:latin typeface="Calibri" panose="020F0502020204030204" pitchFamily="34" charset="0"/>
                <a:cs typeface="Calibri" panose="020F0502020204030204" pitchFamily="34" charset="0"/>
              </a:rPr>
              <a:t>of measure.</a:t>
            </a:r>
          </a:p>
          <a:p>
            <a:pPr marL="479822" indent="-342900">
              <a:buFont typeface="Wingdings" panose="05000000000000000000" pitchFamily="2" charset="2"/>
              <a:buChar char="Ø"/>
              <a:defRPr/>
            </a:pPr>
            <a:endParaRPr lang="en-GB" sz="2100" dirty="0">
              <a:solidFill>
                <a:schemeClr val="bg2">
                  <a:lumMod val="10000"/>
                </a:schemeClr>
              </a:solidFill>
              <a:latin typeface="Calibri" panose="020F0502020204030204" pitchFamily="34" charset="0"/>
              <a:cs typeface="Calibri" panose="020F0502020204030204" pitchFamily="34" charset="0"/>
            </a:endParaRPr>
          </a:p>
          <a:p>
            <a:pPr marL="479822" indent="-342900">
              <a:buFont typeface="Wingdings" panose="05000000000000000000" pitchFamily="2" charset="2"/>
              <a:buChar char="Ø"/>
              <a:defRPr/>
            </a:pPr>
            <a:r>
              <a:rPr lang="en-GB" sz="2100" dirty="0">
                <a:solidFill>
                  <a:schemeClr val="bg2">
                    <a:lumMod val="10000"/>
                  </a:schemeClr>
                </a:solidFill>
                <a:latin typeface="Calibri" panose="020F0502020204030204" pitchFamily="34" charset="0"/>
                <a:cs typeface="Calibri" panose="020F0502020204030204" pitchFamily="34" charset="0"/>
              </a:rPr>
              <a:t>Always read and interpret graphs and charts by jotting on the graphs and charts.</a:t>
            </a:r>
          </a:p>
          <a:p>
            <a:pPr marL="394097" indent="-257175">
              <a:buFont typeface="Arial" panose="020B0604020202020204" pitchFamily="34" charset="0"/>
              <a:buChar char="•"/>
              <a:defRPr/>
            </a:pPr>
            <a:endParaRPr lang="en-GB" sz="2100" dirty="0">
              <a:solidFill>
                <a:schemeClr val="bg2">
                  <a:lumMod val="10000"/>
                </a:schemeClr>
              </a:solidFill>
              <a:latin typeface="Calibri" panose="020F0502020204030204" pitchFamily="34" charset="0"/>
              <a:cs typeface="Calibri" panose="020F0502020204030204" pitchFamily="34" charset="0"/>
            </a:endParaRPr>
          </a:p>
          <a:p>
            <a:pPr marL="394097" indent="-257175">
              <a:buFont typeface="Arial" panose="020B0604020202020204" pitchFamily="34" charset="0"/>
              <a:buChar char="•"/>
              <a:defRPr/>
            </a:pPr>
            <a:endParaRPr lang="en-GB" sz="1800" dirty="0">
              <a:solidFill>
                <a:schemeClr val="bg2">
                  <a:lumMod val="10000"/>
                </a:schemeClr>
              </a:solidFill>
              <a:latin typeface="Sassoon Primary" pitchFamily="50" charset="0"/>
            </a:endParaRPr>
          </a:p>
          <a:p>
            <a:pPr marL="136922">
              <a:defRPr/>
            </a:pPr>
            <a:endParaRPr lang="en-GB" sz="1800" dirty="0">
              <a:solidFill>
                <a:schemeClr val="bg2">
                  <a:lumMod val="10000"/>
                </a:schemeClr>
              </a:solidFill>
              <a:latin typeface="Sassoon Primary" pitchFamily="50" charset="0"/>
            </a:endParaRPr>
          </a:p>
          <a:p>
            <a:pPr marL="394097" indent="-257175">
              <a:buFont typeface="Arial" panose="020B0604020202020204" pitchFamily="34" charset="0"/>
              <a:buChar char="•"/>
              <a:defRPr/>
            </a:pPr>
            <a:endParaRPr lang="en-GB" sz="1800" dirty="0">
              <a:solidFill>
                <a:schemeClr val="bg2">
                  <a:lumMod val="10000"/>
                </a:schemeClr>
              </a:solidFill>
              <a:latin typeface="Sassoon Primary" pitchFamily="50" charset="0"/>
            </a:endParaRPr>
          </a:p>
        </p:txBody>
      </p:sp>
      <p:pic>
        <p:nvPicPr>
          <p:cNvPr id="1026" name="Picture 2" descr="Image result for top tips for exam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024" y="4253168"/>
            <a:ext cx="838570" cy="8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47B-64BB-4397-917C-3BC5BA007AA6}"/>
              </a:ext>
            </a:extLst>
          </p:cNvPr>
          <p:cNvSpPr>
            <a:spLocks noGrp="1"/>
          </p:cNvSpPr>
          <p:nvPr>
            <p:ph type="title"/>
          </p:nvPr>
        </p:nvSpPr>
        <p:spPr/>
        <p:txBody>
          <a:bodyPr/>
          <a:lstStyle/>
          <a:p>
            <a:r>
              <a:rPr lang="en-GB" dirty="0"/>
              <a:t>What we do in school </a:t>
            </a:r>
          </a:p>
        </p:txBody>
      </p:sp>
      <p:sp>
        <p:nvSpPr>
          <p:cNvPr id="3" name="Text Placeholder 2">
            <a:extLst>
              <a:ext uri="{FF2B5EF4-FFF2-40B4-BE49-F238E27FC236}">
                <a16:creationId xmlns:a16="http://schemas.microsoft.com/office/drawing/2014/main" id="{7A436F84-D3D5-42D9-8506-3DEE4B98805F}"/>
              </a:ext>
            </a:extLst>
          </p:cNvPr>
          <p:cNvSpPr>
            <a:spLocks noGrp="1"/>
          </p:cNvSpPr>
          <p:nvPr>
            <p:ph type="body" idx="1"/>
          </p:nvPr>
        </p:nvSpPr>
        <p:spPr/>
        <p:txBody>
          <a:bodyPr/>
          <a:lstStyle/>
          <a:p>
            <a:pPr marL="114300" indent="0">
              <a:buNone/>
            </a:pPr>
            <a:r>
              <a:rPr lang="en-GB" dirty="0"/>
              <a:t>We will do our very best to prepare your child for their SATs which will include:</a:t>
            </a:r>
          </a:p>
          <a:p>
            <a:r>
              <a:rPr lang="en-GB" dirty="0"/>
              <a:t>Continuing normal lessons as much as possible e.g.: RE, Maths, English, Science, Wider Curriculum etc. </a:t>
            </a:r>
          </a:p>
          <a:p>
            <a:r>
              <a:rPr lang="en-GB" dirty="0"/>
              <a:t>Consolidation lessons which will start after the half term e.g.: focusing on test technique, common areas that children find challenging etc.</a:t>
            </a:r>
          </a:p>
          <a:p>
            <a:r>
              <a:rPr lang="en-GB" dirty="0"/>
              <a:t>Booster groups in Maths and Reading which will start after half term e.g.: if your child would benefit from extra help and support. </a:t>
            </a:r>
          </a:p>
          <a:p>
            <a:endParaRPr lang="en-GB" dirty="0"/>
          </a:p>
        </p:txBody>
      </p:sp>
      <p:sp>
        <p:nvSpPr>
          <p:cNvPr id="4" name="Slide Number Placeholder 3">
            <a:extLst>
              <a:ext uri="{FF2B5EF4-FFF2-40B4-BE49-F238E27FC236}">
                <a16:creationId xmlns:a16="http://schemas.microsoft.com/office/drawing/2014/main" id="{6602B9FB-2F05-4834-A58A-6B95E4636255}"/>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414926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a:t>
            </a:r>
          </a:p>
          <a:p>
            <a:r>
              <a:rPr lang="en-GB" dirty="0"/>
              <a:t> Start with </a:t>
            </a:r>
            <a:r>
              <a:rPr lang="en-GB" dirty="0">
                <a:hlinkClick r:id="rId3"/>
              </a:rPr>
              <a:t>thirdspacelearning.com/blog/category/for-parents/</a:t>
            </a:r>
            <a:r>
              <a:rPr lang="en-GB" dirty="0"/>
              <a:t>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Ways to support </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hlinkClick r:id="rId3"/>
              </a:rPr>
              <a:t>thirdspacelearning.com/blog/category/for-parents/</a:t>
            </a:r>
            <a:r>
              <a:rPr lang="en-GB" dirty="0"/>
              <a:t> </a:t>
            </a:r>
          </a:p>
          <a:p>
            <a:pPr marL="114300" indent="0">
              <a:buNone/>
            </a:pPr>
            <a:endParaRPr lang="en-GB" dirty="0"/>
          </a:p>
          <a:p>
            <a:pPr marL="114300" indent="0">
              <a:buNone/>
            </a:pPr>
            <a:r>
              <a:rPr lang="en-GB" dirty="0">
                <a:hlinkClick r:id="rId4"/>
              </a:rPr>
              <a:t>Maths &amp; Science resources | CPD courses | White Rose Education</a:t>
            </a:r>
            <a:r>
              <a:rPr lang="en-GB" dirty="0"/>
              <a:t> (click tab for parents)</a:t>
            </a:r>
          </a:p>
          <a:p>
            <a:pPr marL="114300" indent="0">
              <a:buNone/>
            </a:pPr>
            <a:endParaRPr lang="en-GB" dirty="0"/>
          </a:p>
          <a:p>
            <a:pPr marL="114300" indent="0">
              <a:buNone/>
            </a:pPr>
            <a:r>
              <a:rPr lang="en-GB" dirty="0">
                <a:hlinkClick r:id="rId5"/>
              </a:rPr>
              <a:t>Primary resources, homework help and online games - BBC Bitesize</a:t>
            </a:r>
            <a:endParaRPr lang="en-GB" dirty="0"/>
          </a:p>
          <a:p>
            <a:pPr marL="114300" indent="0">
              <a:buNone/>
            </a:pPr>
            <a:endParaRPr lang="en-GB" dirty="0"/>
          </a:p>
          <a:p>
            <a:pPr marL="114300" indent="0">
              <a:buNone/>
            </a:pPr>
            <a:r>
              <a:rPr lang="en-GB" dirty="0">
                <a:hlinkClick r:id="rId6"/>
              </a:rPr>
              <a:t>KS2 SATs: help your child at home | Oxford Owl</a:t>
            </a:r>
            <a:endParaRPr lang="en-GB" dirty="0"/>
          </a:p>
          <a:p>
            <a:pPr marL="114300" indent="0">
              <a:buNone/>
            </a:pPr>
            <a:endParaRPr lang="en-GB" dirty="0"/>
          </a:p>
          <a:p>
            <a:pPr>
              <a:buFontTx/>
              <a:buChar char="-"/>
            </a:pPr>
            <a:r>
              <a:rPr lang="en-GB" dirty="0"/>
              <a:t>Reading with your child at home</a:t>
            </a:r>
          </a:p>
          <a:p>
            <a:pPr>
              <a:buFontTx/>
              <a:buChar char="-"/>
            </a:pPr>
            <a:r>
              <a:rPr lang="en-GB" dirty="0"/>
              <a:t>Complete homework tasks with your child</a:t>
            </a:r>
            <a:r>
              <a:rPr lang="en-GB" dirty="0">
                <a:sym typeface="Wingdings" panose="05000000000000000000" pitchFamily="2" charset="2"/>
              </a:rPr>
              <a:t> answers are provided </a:t>
            </a:r>
          </a:p>
          <a:p>
            <a:pPr>
              <a:buFontTx/>
              <a:buChar char="-"/>
            </a:pPr>
            <a:r>
              <a:rPr lang="en-GB" dirty="0">
                <a:sym typeface="Wingdings" panose="05000000000000000000" pitchFamily="2" charset="2"/>
              </a:rPr>
              <a:t>Spellings provided by English teacher – tested on Fridays  </a:t>
            </a:r>
            <a:endParaRPr lang="en-GB" dirty="0"/>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30484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32</a:t>
            </a:fld>
            <a:endParaRPr lang="en"/>
          </a:p>
        </p:txBody>
      </p:sp>
    </p:spTree>
    <p:extLst>
      <p:ext uri="{BB962C8B-B14F-4D97-AF65-F5344CB8AC3E}">
        <p14:creationId xmlns:p14="http://schemas.microsoft.com/office/powerpoint/2010/main" val="1354907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or there is a change in your circumstances,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33</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34</a:t>
            </a:fld>
            <a:endParaRPr lang="en"/>
          </a:p>
        </p:txBody>
      </p:sp>
    </p:spTree>
    <p:extLst>
      <p:ext uri="{BB962C8B-B14F-4D97-AF65-F5344CB8AC3E}">
        <p14:creationId xmlns:p14="http://schemas.microsoft.com/office/powerpoint/2010/main" val="1643563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AD346-8A80-4A58-8AD1-7ED9197BB9D3}"/>
              </a:ext>
            </a:extLst>
          </p:cNvPr>
          <p:cNvSpPr>
            <a:spLocks noGrp="1"/>
          </p:cNvSpPr>
          <p:nvPr>
            <p:ph type="sldNum" idx="12"/>
          </p:nvPr>
        </p:nvSpPr>
        <p:spPr/>
        <p:txBody>
          <a:bodyPr/>
          <a:lstStyle/>
          <a:p>
            <a:fld id="{00000000-1234-1234-1234-123412341234}" type="slidenum">
              <a:rPr lang="en" smtClean="0"/>
              <a:pPr/>
              <a:t>35</a:t>
            </a:fld>
            <a:endParaRPr lang="en"/>
          </a:p>
        </p:txBody>
      </p:sp>
      <p:sp>
        <p:nvSpPr>
          <p:cNvPr id="5" name="Rectangle 4">
            <a:extLst>
              <a:ext uri="{FF2B5EF4-FFF2-40B4-BE49-F238E27FC236}">
                <a16:creationId xmlns:a16="http://schemas.microsoft.com/office/drawing/2014/main" id="{C80135A4-732F-4746-B07C-E32663250B26}"/>
              </a:ext>
            </a:extLst>
          </p:cNvPr>
          <p:cNvSpPr/>
          <p:nvPr/>
        </p:nvSpPr>
        <p:spPr>
          <a:xfrm>
            <a:off x="2479123" y="2110085"/>
            <a:ext cx="418576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 </a:t>
            </a:r>
          </a:p>
        </p:txBody>
      </p:sp>
    </p:spTree>
    <p:extLst>
      <p:ext uri="{BB962C8B-B14F-4D97-AF65-F5344CB8AC3E}">
        <p14:creationId xmlns:p14="http://schemas.microsoft.com/office/powerpoint/2010/main" val="386369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AD346-8A80-4A58-8AD1-7ED9197BB9D3}"/>
              </a:ext>
            </a:extLst>
          </p:cNvPr>
          <p:cNvSpPr>
            <a:spLocks noGrp="1"/>
          </p:cNvSpPr>
          <p:nvPr>
            <p:ph type="sldNum" idx="12"/>
          </p:nvPr>
        </p:nvSpPr>
        <p:spPr/>
        <p:txBody>
          <a:bodyPr/>
          <a:lstStyle/>
          <a:p>
            <a:fld id="{00000000-1234-1234-1234-123412341234}" type="slidenum">
              <a:rPr lang="en" smtClean="0"/>
              <a:pPr/>
              <a:t>36</a:t>
            </a:fld>
            <a:endParaRPr lang="en"/>
          </a:p>
        </p:txBody>
      </p:sp>
      <p:sp>
        <p:nvSpPr>
          <p:cNvPr id="5" name="Rectangle 4">
            <a:extLst>
              <a:ext uri="{FF2B5EF4-FFF2-40B4-BE49-F238E27FC236}">
                <a16:creationId xmlns:a16="http://schemas.microsoft.com/office/drawing/2014/main" id="{C80135A4-732F-4746-B07C-E32663250B26}"/>
              </a:ext>
            </a:extLst>
          </p:cNvPr>
          <p:cNvSpPr/>
          <p:nvPr/>
        </p:nvSpPr>
        <p:spPr>
          <a:xfrm>
            <a:off x="1476625" y="817424"/>
            <a:ext cx="6647974"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 for your </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participation today.</a:t>
            </a:r>
          </a:p>
        </p:txBody>
      </p:sp>
    </p:spTree>
    <p:extLst>
      <p:ext uri="{BB962C8B-B14F-4D97-AF65-F5344CB8AC3E}">
        <p14:creationId xmlns:p14="http://schemas.microsoft.com/office/powerpoint/2010/main" val="57150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p>
          <a:p>
            <a:pPr marL="114300" indent="0">
              <a:buNone/>
            </a:pPr>
            <a:endParaRPr lang="en-GB" sz="1050" i="1" dirty="0">
              <a:solidFill>
                <a:srgbClr val="000000"/>
              </a:solidFill>
              <a:latin typeface="Arial"/>
              <a:cs typeface="Arial"/>
              <a:sym typeface="Arial"/>
            </a:endParaRPr>
          </a:p>
          <a:p>
            <a:pPr marL="114300" indent="0">
              <a:buNone/>
            </a:pPr>
            <a:r>
              <a:rPr lang="en-GB" sz="1050" i="1" dirty="0">
                <a:solidFill>
                  <a:srgbClr val="000000"/>
                </a:solidFill>
                <a:latin typeface="Arial"/>
                <a:cs typeface="Arial"/>
                <a:sym typeface="Arial"/>
              </a:rPr>
              <a:t>Pupils may have multiple access arrangements. Please discuss this with either Y6 team or Mrs Fowler. </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7132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There is no separate test that would indicate a pupil is working above the national standard.</a:t>
            </a:r>
          </a:p>
          <a:p>
            <a:pPr marL="114300" indent="0">
              <a:buNone/>
            </a:pPr>
            <a:endParaRPr lang="en-GB" dirty="0"/>
          </a:p>
          <a:p>
            <a:pPr marL="114300" indent="0">
              <a:buNone/>
            </a:pPr>
            <a:r>
              <a:rPr lang="en-GB" dirty="0"/>
              <a:t>A scaled score of less than 99 would indicate a pupil is working below the national standard. </a:t>
            </a:r>
          </a:p>
          <a:p>
            <a:pPr marL="114300" indent="0">
              <a:buNone/>
            </a:pPr>
            <a:endParaRPr lang="en-GB" dirty="0"/>
          </a:p>
          <a:p>
            <a:pPr marL="114300" indent="0">
              <a:buNone/>
            </a:pPr>
            <a:r>
              <a:rPr lang="en-GB" dirty="0"/>
              <a:t>A scaled score of 110 or above is classed as working at a higher standard.</a:t>
            </a:r>
          </a:p>
          <a:p>
            <a:pPr marL="114300" indent="0">
              <a:buNone/>
            </a:pPr>
            <a:endParaRPr lang="en-GB" dirty="0"/>
          </a:p>
          <a:p>
            <a:pPr marL="114300" indent="0" algn="ctr">
              <a:buNone/>
            </a:pPr>
            <a:r>
              <a:rPr lang="en-GB" b="1" i="1" u="sng" dirty="0">
                <a:solidFill>
                  <a:srgbClr val="283593"/>
                </a:solidFill>
              </a:rPr>
              <a:t>Test results will be recorded and given to parents in the End of Year Reports.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84977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3649</Words>
  <Application>Microsoft Office PowerPoint</Application>
  <PresentationFormat>On-screen Show (16:9)</PresentationFormat>
  <Paragraphs>354</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Nunito</vt:lpstr>
      <vt:lpstr>Cambria Math</vt:lpstr>
      <vt:lpstr>Arial</vt:lpstr>
      <vt:lpstr>Calibri</vt:lpstr>
      <vt:lpstr>Nunito Sans SemiBold</vt:lpstr>
      <vt:lpstr>Sassoon Primary</vt:lpstr>
      <vt:lpstr>Nunito Sans Light</vt:lpstr>
      <vt:lpstr>Wingdings</vt:lpstr>
      <vt:lpstr>TSL</vt:lpstr>
      <vt:lpstr>  Year 6 SATs 2025 Presentation for Parents, Carers &amp; Guardians</vt:lpstr>
      <vt:lpstr>Aims of today </vt:lpstr>
      <vt:lpstr>What are the SATs? </vt:lpstr>
      <vt:lpstr>When and how the SATs are completed</vt:lpstr>
      <vt:lpstr>Specific arrangements for SATs</vt:lpstr>
      <vt:lpstr>The results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PowerPoint Presentation</vt:lpstr>
      <vt:lpstr>What we do in school </vt:lpstr>
      <vt:lpstr>Supporting your child in preparing for the SATs</vt:lpstr>
      <vt:lpstr>Supporting your child in preparing for the SATs</vt:lpstr>
      <vt:lpstr>Ways to support </vt:lpstr>
      <vt:lpstr>Things to remember about SATs</vt:lpstr>
      <vt:lpstr>What to do if you are worried about your child</vt:lpstr>
      <vt:lpstr>What to do if you are worried about your child</vt:lpstr>
      <vt:lpstr>Advice for Year 6 children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Ms Preedy</dc:creator>
  <cp:lastModifiedBy>Katie Thomas</cp:lastModifiedBy>
  <cp:revision>41</cp:revision>
  <dcterms:modified xsi:type="dcterms:W3CDTF">2025-01-20T15:48:54Z</dcterms:modified>
</cp:coreProperties>
</file>